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71" r:id="rId6"/>
    <p:sldId id="272" r:id="rId7"/>
    <p:sldId id="260" r:id="rId8"/>
    <p:sldId id="261" r:id="rId9"/>
    <p:sldId id="262" r:id="rId10"/>
    <p:sldId id="263" r:id="rId11"/>
    <p:sldId id="274" r:id="rId12"/>
    <p:sldId id="264" r:id="rId13"/>
    <p:sldId id="273" r:id="rId14"/>
    <p:sldId id="265" r:id="rId15"/>
    <p:sldId id="268" r:id="rId16"/>
    <p:sldId id="269"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B8E1"/>
    <a:srgbClr val="7BDFB9"/>
    <a:srgbClr val="66FF33"/>
    <a:srgbClr val="BF7D59"/>
    <a:srgbClr val="DFA491"/>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3" d="100"/>
          <a:sy n="73"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61BD3-6761-4A4F-86DF-EA52710C00ED}" type="datetimeFigureOut">
              <a:rPr lang="en-US" smtClean="0"/>
              <a:t>04/19/2018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6416E-9BCF-449B-BB30-630943D821A5}" type="slidenum">
              <a:rPr lang="en-US" smtClean="0"/>
              <a:t>‹#›</a:t>
            </a:fld>
            <a:endParaRPr lang="en-US"/>
          </a:p>
        </p:txBody>
      </p:sp>
    </p:spTree>
    <p:extLst>
      <p:ext uri="{BB962C8B-B14F-4D97-AF65-F5344CB8AC3E}">
        <p14:creationId xmlns:p14="http://schemas.microsoft.com/office/powerpoint/2010/main" val="2093633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6416E-9BCF-449B-BB30-630943D821A5}" type="slidenum">
              <a:rPr lang="en-US" smtClean="0"/>
              <a:t>6</a:t>
            </a:fld>
            <a:endParaRPr lang="en-US"/>
          </a:p>
        </p:txBody>
      </p:sp>
    </p:spTree>
    <p:extLst>
      <p:ext uri="{BB962C8B-B14F-4D97-AF65-F5344CB8AC3E}">
        <p14:creationId xmlns:p14="http://schemas.microsoft.com/office/powerpoint/2010/main" val="93169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146756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384140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413710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170595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1753617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3969722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205934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770131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205392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25062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A59E7-150D-4B15-B4AB-5B60C40042F7}" type="datetimeFigureOut">
              <a:rPr lang="en-US" smtClean="0"/>
              <a:t>04/19/2018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7702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A59E7-150D-4B15-B4AB-5B60C40042F7}" type="datetimeFigureOut">
              <a:rPr lang="en-US" smtClean="0"/>
              <a:t>04/19/2018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1D26C-B235-4609-AAD4-8C60418E3785}" type="slidenum">
              <a:rPr lang="en-US" smtClean="0"/>
              <a:t>‹#›</a:t>
            </a:fld>
            <a:endParaRPr lang="en-US" dirty="0"/>
          </a:p>
        </p:txBody>
      </p:sp>
    </p:spTree>
    <p:extLst>
      <p:ext uri="{BB962C8B-B14F-4D97-AF65-F5344CB8AC3E}">
        <p14:creationId xmlns:p14="http://schemas.microsoft.com/office/powerpoint/2010/main" val="3923730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95" y="130801"/>
            <a:ext cx="11726930" cy="6596398"/>
          </a:xfrm>
          <a:prstGeom prst="rect">
            <a:avLst/>
          </a:prstGeom>
          <a:ln>
            <a:noFill/>
          </a:ln>
          <a:effectLst>
            <a:softEdge rad="112500"/>
          </a:effectLst>
        </p:spPr>
      </p:pic>
      <p:sp>
        <p:nvSpPr>
          <p:cNvPr id="6" name="Rectangle 5"/>
          <p:cNvSpPr/>
          <p:nvPr/>
        </p:nvSpPr>
        <p:spPr>
          <a:xfrm>
            <a:off x="1448068" y="105254"/>
            <a:ext cx="9521152" cy="1754326"/>
          </a:xfrm>
          <a:prstGeom prst="rect">
            <a:avLst/>
          </a:prstGeom>
          <a:noFill/>
        </p:spPr>
        <p:txBody>
          <a:bodyPr wrap="square" lIns="91440" tIns="45720" rIns="91440" bIns="45720">
            <a:spAutoFit/>
            <a:scene3d>
              <a:camera prst="perspectiveRelaxedModerately"/>
              <a:lightRig rig="threePt" dir="t"/>
            </a:scene3d>
          </a:bodyPr>
          <a:lstStyle/>
          <a:p>
            <a:pPr algn="ct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Chào</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mừng</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cô</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và</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các</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bạn</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đến</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với</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buổi</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thuyết</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trình</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endParaRPr>
          </a:p>
        </p:txBody>
      </p:sp>
      <p:sp>
        <p:nvSpPr>
          <p:cNvPr id="10" name="Rectangle 9"/>
          <p:cNvSpPr/>
          <p:nvPr/>
        </p:nvSpPr>
        <p:spPr>
          <a:xfrm>
            <a:off x="2018531" y="3545818"/>
            <a:ext cx="8154938" cy="2554545"/>
          </a:xfrm>
          <a:prstGeom prst="rect">
            <a:avLst/>
          </a:prstGeom>
          <a:noFill/>
        </p:spPr>
        <p:txBody>
          <a:bodyPr wrap="square" lIns="91440" tIns="45720" rIns="91440" bIns="45720">
            <a:spAutoFit/>
          </a:bodyPr>
          <a:lstStyle/>
          <a:p>
            <a:pPr algn="ct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Chuyên</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đề:Phân</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tích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phương</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pháp</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dụng</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đối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đối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thủ</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cạnh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tranh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dưới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góc</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nhìn</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doanh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nghiệp</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giao</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thông</a:t>
            </a:r>
            <a:endParaRPr lang="en-US" sz="4000" b="0" cap="none" spc="0" dirty="0">
              <a:ln w="0"/>
              <a:solidFill>
                <a:srgbClr val="FF0000"/>
              </a:solidFill>
              <a:effectLst>
                <a:outerShdw blurRad="38100" dist="19050" dir="2700000" algn="tl" rotWithShape="0">
                  <a:schemeClr val="dk1">
                    <a:alpha val="40000"/>
                  </a:schemeClr>
                </a:outerShdw>
              </a:effectLst>
            </a:endParaRPr>
          </a:p>
        </p:txBody>
      </p:sp>
      <p:sp>
        <p:nvSpPr>
          <p:cNvPr id="11" name="TextBox 10"/>
          <p:cNvSpPr txBox="1"/>
          <p:nvPr/>
        </p:nvSpPr>
        <p:spPr>
          <a:xfrm>
            <a:off x="2651024" y="2072857"/>
            <a:ext cx="2941983" cy="1323439"/>
          </a:xfrm>
          <a:prstGeom prst="rect">
            <a:avLst/>
          </a:prstGeom>
          <a:noFill/>
        </p:spPr>
        <p:txBody>
          <a:bodyPr wrap="square" rtlCol="0">
            <a:spAutoFit/>
          </a:bodyPr>
          <a:lstStyle/>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Nguyễn Khánh Linh</a:t>
            </a:r>
          </a:p>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Hà Duy Lộc</a:t>
            </a:r>
          </a:p>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Hà Tôn Bảo Ngọc</a:t>
            </a:r>
          </a:p>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Nguyễn Duy Triệu Nam</a:t>
            </a:r>
            <a:endParaRPr lang="vi-VN" sz="2000" noProof="1">
              <a:latin typeface="Times New Roman" panose="02020603050405020304" pitchFamily="18" charset="0"/>
              <a:cs typeface="Times New Roman" panose="02020603050405020304" pitchFamily="18" charset="0"/>
            </a:endParaRPr>
          </a:p>
        </p:txBody>
      </p:sp>
      <p:sp>
        <p:nvSpPr>
          <p:cNvPr id="12" name="TextBox 11"/>
          <p:cNvSpPr txBox="1"/>
          <p:nvPr/>
        </p:nvSpPr>
        <p:spPr>
          <a:xfrm>
            <a:off x="6208644" y="2093600"/>
            <a:ext cx="4187687" cy="1323439"/>
          </a:xfrm>
          <a:prstGeom prst="rect">
            <a:avLst/>
          </a:prstGeom>
          <a:noFill/>
        </p:spPr>
        <p:txBody>
          <a:bodyPr wrap="square" rtlCol="0">
            <a:spAutoFit/>
          </a:bodyPr>
          <a:lstStyle/>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Nguyễn Thị Phượng</a:t>
            </a:r>
          </a:p>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Bùi Minh Quang</a:t>
            </a:r>
          </a:p>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Lê Hồng Phong</a:t>
            </a:r>
          </a:p>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Triệu Huỳnh Tân(nhóm trưởng)</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802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824248" y="425003"/>
            <a:ext cx="10483402" cy="646331"/>
          </a:xfrm>
          <a:prstGeom prst="rect">
            <a:avLst/>
          </a:prstGeom>
          <a:noFill/>
        </p:spPr>
        <p:txBody>
          <a:bodyPr wrap="square" rtlCol="0">
            <a:spAutoFit/>
          </a:bodyPr>
          <a:lstStyle/>
          <a:p>
            <a:r>
              <a:rPr lang="en-US" sz="3600" noProof="1" smtClean="0">
                <a:latin typeface="Times New Roman" panose="02020603050405020304" pitchFamily="18" charset="0"/>
                <a:cs typeface="Times New Roman" panose="02020603050405020304" pitchFamily="18" charset="0"/>
              </a:rPr>
              <a:t>1.3 </a:t>
            </a:r>
            <a:r>
              <a:rPr lang="vi-VN" sz="3600" noProof="1" smtClean="0">
                <a:latin typeface="Times New Roman" panose="02020603050405020304" pitchFamily="18" charset="0"/>
                <a:cs typeface="Times New Roman" panose="02020603050405020304" pitchFamily="18" charset="0"/>
              </a:rPr>
              <a:t>Lự</a:t>
            </a:r>
            <a:r>
              <a:rPr lang="en-US" sz="3600" noProof="1" smtClean="0">
                <a:latin typeface="Times New Roman" panose="02020603050405020304" pitchFamily="18" charset="0"/>
                <a:cs typeface="Times New Roman" panose="02020603050405020304" pitchFamily="18" charset="0"/>
              </a:rPr>
              <a:t>a</a:t>
            </a:r>
            <a:r>
              <a:rPr lang="vi-VN" sz="3600" noProof="1" smtClean="0">
                <a:latin typeface="Times New Roman" panose="02020603050405020304" pitchFamily="18" charset="0"/>
                <a:cs typeface="Times New Roman" panose="02020603050405020304" pitchFamily="18" charset="0"/>
              </a:rPr>
              <a:t> chọn sản phẩm phục vụ nhu cầu khách hàng</a:t>
            </a:r>
            <a:endParaRPr lang="vi-VN" sz="3600" noProof="1">
              <a:latin typeface="Times New Roman" panose="02020603050405020304" pitchFamily="18" charset="0"/>
              <a:cs typeface="Times New Roman" panose="02020603050405020304" pitchFamily="18" charset="0"/>
            </a:endParaRPr>
          </a:p>
        </p:txBody>
      </p:sp>
      <p:sp>
        <p:nvSpPr>
          <p:cNvPr id="7" name="TextBox 6"/>
          <p:cNvSpPr txBox="1"/>
          <p:nvPr/>
        </p:nvSpPr>
        <p:spPr>
          <a:xfrm>
            <a:off x="1378039" y="1249251"/>
            <a:ext cx="1481071" cy="1519707"/>
          </a:xfrm>
          <a:prstGeom prst="rect">
            <a:avLst/>
          </a:prstGeom>
          <a:noFill/>
        </p:spPr>
        <p:txBody>
          <a:bodyPr wrap="square" rtlCol="0">
            <a:spAutoFit/>
          </a:bodyPr>
          <a:lstStyle/>
          <a:p>
            <a:endParaRPr lang="en-US" dirty="0"/>
          </a:p>
        </p:txBody>
      </p:sp>
      <p:sp>
        <p:nvSpPr>
          <p:cNvPr id="9" name="Oval 8"/>
          <p:cNvSpPr/>
          <p:nvPr/>
        </p:nvSpPr>
        <p:spPr>
          <a:xfrm>
            <a:off x="708338" y="1618584"/>
            <a:ext cx="3219719" cy="4730702"/>
          </a:xfrm>
          <a:prstGeom prst="ellipse">
            <a:avLst/>
          </a:prstGeom>
          <a:solidFill>
            <a:srgbClr val="7BDF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smtClean="0">
                <a:solidFill>
                  <a:schemeClr val="tx1"/>
                </a:solidFill>
                <a:latin typeface="+mj-lt"/>
              </a:rPr>
              <a:t>Nhu cầu co giãn</a:t>
            </a:r>
            <a:r>
              <a:rPr lang="vi-VN" dirty="0" smtClean="0">
                <a:solidFill>
                  <a:schemeClr val="tx1"/>
                </a:solidFill>
                <a:latin typeface="+mj-lt"/>
              </a:rPr>
              <a:t>: là nhu cầu tiêu thụ về số lượng sản phẩm nào đó luôn thay đổi phụ thuộc vào giá cả, tình hình cạnh tranh trên thị trường</a:t>
            </a:r>
          </a:p>
          <a:p>
            <a:pPr algn="ctr"/>
            <a:r>
              <a:rPr lang="vi-VN" dirty="0" smtClean="0">
                <a:solidFill>
                  <a:schemeClr val="tx1"/>
                </a:solidFill>
                <a:latin typeface="+mj-lt"/>
              </a:rPr>
              <a:t>-Nhu cầu co giãn hoàn toàn</a:t>
            </a:r>
          </a:p>
          <a:p>
            <a:pPr algn="ctr"/>
            <a:r>
              <a:rPr lang="vi-VN" dirty="0" smtClean="0">
                <a:solidFill>
                  <a:schemeClr val="tx1"/>
                </a:solidFill>
                <a:latin typeface="+mj-lt"/>
              </a:rPr>
              <a:t>-Nhu cầu thị trường co giãn đồng nhất</a:t>
            </a:r>
          </a:p>
          <a:p>
            <a:pPr algn="ctr"/>
            <a:r>
              <a:rPr lang="vi-VN" dirty="0" smtClean="0">
                <a:solidFill>
                  <a:schemeClr val="tx1"/>
                </a:solidFill>
                <a:latin typeface="+mj-lt"/>
              </a:rPr>
              <a:t>-Nhu cầu hoàn toàn không co giãn</a:t>
            </a:r>
          </a:p>
        </p:txBody>
      </p:sp>
      <p:sp>
        <p:nvSpPr>
          <p:cNvPr id="10" name="Oval 9"/>
          <p:cNvSpPr/>
          <p:nvPr/>
        </p:nvSpPr>
        <p:spPr>
          <a:xfrm>
            <a:off x="4108361" y="1543388"/>
            <a:ext cx="3812146" cy="4881093"/>
          </a:xfrm>
          <a:prstGeom prst="ellipse">
            <a:avLst/>
          </a:prstGeom>
          <a:gradFill flip="none" rotWithShape="1">
            <a:gsLst>
              <a:gs pos="0">
                <a:srgbClr val="8BB8E1">
                  <a:tint val="66000"/>
                  <a:satMod val="160000"/>
                </a:srgbClr>
              </a:gs>
              <a:gs pos="50000">
                <a:srgbClr val="8BB8E1">
                  <a:tint val="44500"/>
                  <a:satMod val="160000"/>
                </a:srgbClr>
              </a:gs>
              <a:gs pos="100000">
                <a:srgbClr val="8BB8E1">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smtClean="0">
                <a:solidFill>
                  <a:schemeClr val="tx1"/>
                </a:solidFill>
                <a:latin typeface="+mj-lt"/>
              </a:rPr>
              <a:t>Nhu cầu thay thế và nhu cầu bổ sung</a:t>
            </a:r>
          </a:p>
          <a:p>
            <a:pPr algn="ctr"/>
            <a:r>
              <a:rPr lang="vi-VN" b="1" i="1" dirty="0" smtClean="0">
                <a:solidFill>
                  <a:schemeClr val="tx1"/>
                </a:solidFill>
                <a:latin typeface="+mj-lt"/>
              </a:rPr>
              <a:t>-</a:t>
            </a:r>
            <a:r>
              <a:rPr lang="vi-VN" dirty="0" smtClean="0">
                <a:solidFill>
                  <a:schemeClr val="tx1"/>
                </a:solidFill>
                <a:latin typeface="+mj-lt"/>
              </a:rPr>
              <a:t>Nhu cầu thay thế: là các nhu cầu thường có tính thay thế</a:t>
            </a:r>
            <a:r>
              <a:rPr lang="vi-VN" b="1" i="1" dirty="0" smtClean="0">
                <a:solidFill>
                  <a:schemeClr val="tx1"/>
                </a:solidFill>
                <a:latin typeface="+mj-lt"/>
              </a:rPr>
              <a:t>. </a:t>
            </a:r>
            <a:r>
              <a:rPr lang="vi-VN" dirty="0" smtClean="0">
                <a:solidFill>
                  <a:schemeClr val="tx1"/>
                </a:solidFill>
                <a:latin typeface="+mj-lt"/>
              </a:rPr>
              <a:t>Đặc điểm là khi giá của sản phẩm tăng thì xu hướng giảm và ngược lại</a:t>
            </a:r>
          </a:p>
          <a:p>
            <a:pPr algn="ctr"/>
            <a:r>
              <a:rPr lang="vi-VN" dirty="0" smtClean="0">
                <a:solidFill>
                  <a:schemeClr val="tx1"/>
                </a:solidFill>
                <a:latin typeface="+mj-lt"/>
              </a:rPr>
              <a:t>-Nhu cầu bổ sung: là các nhu cầu có tính bổ sung tạo nên khối nhu cầu có tính logic. Đặc điểm là khi nhu cầu tăng hay giảm thì nhu cầu kia cũng tăng hay giảm theo</a:t>
            </a:r>
          </a:p>
        </p:txBody>
      </p:sp>
      <p:sp>
        <p:nvSpPr>
          <p:cNvPr id="12" name="Oval 11"/>
          <p:cNvSpPr/>
          <p:nvPr/>
        </p:nvSpPr>
        <p:spPr>
          <a:xfrm>
            <a:off x="8036418" y="1693779"/>
            <a:ext cx="3567448" cy="4730702"/>
          </a:xfrm>
          <a:prstGeom prst="ellipse">
            <a:avLst/>
          </a:prstGeom>
          <a:gradFill flip="none" rotWithShape="1">
            <a:gsLst>
              <a:gs pos="0">
                <a:srgbClr val="7BDFB9">
                  <a:shade val="30000"/>
                  <a:satMod val="115000"/>
                </a:srgbClr>
              </a:gs>
              <a:gs pos="16000">
                <a:srgbClr val="7BDFB9">
                  <a:shade val="67500"/>
                  <a:satMod val="115000"/>
                </a:srgbClr>
              </a:gs>
              <a:gs pos="49000">
                <a:srgbClr val="7BDFB9">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smtClean="0">
                <a:solidFill>
                  <a:schemeClr val="tx1"/>
                </a:solidFill>
                <a:latin typeface="+mj-lt"/>
              </a:rPr>
              <a:t>Mức độ quan trọng của nhu cầu:</a:t>
            </a:r>
            <a:r>
              <a:rPr lang="vi-VN" dirty="0" smtClean="0">
                <a:solidFill>
                  <a:schemeClr val="tx1"/>
                </a:solidFill>
                <a:latin typeface="+mj-lt"/>
              </a:rPr>
              <a:t> gồm 3 loại</a:t>
            </a:r>
          </a:p>
          <a:p>
            <a:pPr algn="ctr"/>
            <a:r>
              <a:rPr lang="vi-VN" dirty="0" smtClean="0">
                <a:solidFill>
                  <a:schemeClr val="tx1"/>
                </a:solidFill>
                <a:latin typeface="+mj-lt"/>
              </a:rPr>
              <a:t>-Nhu cầu bức thiết:là nhu cầu tiêu dùng cá nhân được ưu tiên. VD: ăn,mặc,ở,đi lại…</a:t>
            </a:r>
          </a:p>
          <a:p>
            <a:pPr algn="ctr"/>
            <a:r>
              <a:rPr lang="vi-VN" dirty="0" smtClean="0">
                <a:solidFill>
                  <a:schemeClr val="tx1"/>
                </a:solidFill>
                <a:latin typeface="+mj-lt"/>
              </a:rPr>
              <a:t>-Nhu cầu không bức thiết:nó được lựa chọn sau nhu cầu bức thiết.VD: may mặc xa xỉ, nội thất,phương tiện</a:t>
            </a:r>
          </a:p>
          <a:p>
            <a:pPr algn="ctr"/>
            <a:r>
              <a:rPr lang="vi-VN" dirty="0" smtClean="0">
                <a:solidFill>
                  <a:schemeClr val="tx1"/>
                </a:solidFill>
                <a:latin typeface="+mj-lt"/>
              </a:rPr>
              <a:t>-Nhu cầu xa xỉ:xuất hiện khi người tiêu dùng có mức thu nhập cao</a:t>
            </a:r>
          </a:p>
        </p:txBody>
      </p:sp>
    </p:spTree>
    <p:extLst>
      <p:ext uri="{BB962C8B-B14F-4D97-AF65-F5344CB8AC3E}">
        <p14:creationId xmlns:p14="http://schemas.microsoft.com/office/powerpoint/2010/main" val="20196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style.rotation</p:attrName>
                                        </p:attrNameLst>
                                      </p:cBhvr>
                                      <p:tavLst>
                                        <p:tav tm="0">
                                          <p:val>
                                            <p:fltVal val="720"/>
                                          </p:val>
                                        </p:tav>
                                        <p:tav tm="100000">
                                          <p:val>
                                            <p:fltVal val="0"/>
                                          </p:val>
                                        </p:tav>
                                      </p:tavLst>
                                    </p:anim>
                                    <p:anim calcmode="lin" valueType="num">
                                      <p:cBhvr>
                                        <p:cTn id="9" dur="2000" fill="hold"/>
                                        <p:tgtEl>
                                          <p:spTgt spid="9"/>
                                        </p:tgtEl>
                                        <p:attrNameLst>
                                          <p:attrName>ppt_h</p:attrName>
                                        </p:attrNameLst>
                                      </p:cBhvr>
                                      <p:tavLst>
                                        <p:tav tm="0">
                                          <p:val>
                                            <p:fltVal val="0"/>
                                          </p:val>
                                        </p:tav>
                                        <p:tav tm="100000">
                                          <p:val>
                                            <p:strVal val="#ppt_h"/>
                                          </p:val>
                                        </p:tav>
                                      </p:tavLst>
                                    </p:anim>
                                    <p:anim calcmode="lin" valueType="num">
                                      <p:cBhvr>
                                        <p:cTn id="10" dur="2000" fill="hold"/>
                                        <p:tgtEl>
                                          <p:spTgt spid="9"/>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
        <p:nvSpPr>
          <p:cNvPr id="3" name="Rectangle 2"/>
          <p:cNvSpPr/>
          <p:nvPr/>
        </p:nvSpPr>
        <p:spPr>
          <a:xfrm>
            <a:off x="1217789" y="514197"/>
            <a:ext cx="9180245" cy="58477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1.3 </a:t>
            </a:r>
            <a:r>
              <a:rPr lang="en-US" sz="3200" dirty="0" err="1">
                <a:latin typeface="Times New Roman" panose="02020603050405020304" pitchFamily="18" charset="0"/>
                <a:cs typeface="Times New Roman" panose="02020603050405020304" pitchFamily="18" charset="0"/>
              </a:rPr>
              <a:t>Lựa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chọn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phẩm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vụ</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hàng</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358537" y="1737360"/>
            <a:ext cx="8543108" cy="1477328"/>
          </a:xfrm>
          <a:prstGeom prst="rect">
            <a:avLst/>
          </a:prstGeom>
          <a:noFill/>
        </p:spPr>
        <p:txBody>
          <a:bodyPr wrap="square" rtlCol="0">
            <a:spAutoFit/>
          </a:bodyPr>
          <a:lstStyle/>
          <a:p>
            <a:r>
              <a:rPr lang="en-US" dirty="0" err="1" smtClean="0"/>
              <a:t>Ví</a:t>
            </a:r>
            <a:r>
              <a:rPr lang="en-US" dirty="0" smtClean="0"/>
              <a:t> </a:t>
            </a:r>
            <a:r>
              <a:rPr lang="en-US" dirty="0" err="1" smtClean="0"/>
              <a:t>dụ</a:t>
            </a:r>
            <a:r>
              <a:rPr lang="en-US" dirty="0" smtClean="0"/>
              <a:t> </a:t>
            </a:r>
          </a:p>
          <a:p>
            <a:r>
              <a:rPr lang="en-US" dirty="0" err="1" smtClean="0"/>
              <a:t>Nhu</a:t>
            </a:r>
            <a:r>
              <a:rPr lang="en-US" dirty="0" smtClean="0"/>
              <a:t> </a:t>
            </a:r>
            <a:r>
              <a:rPr lang="en-US" dirty="0" err="1" smtClean="0"/>
              <a:t>cầu</a:t>
            </a:r>
            <a:r>
              <a:rPr lang="en-US" dirty="0" smtClean="0"/>
              <a:t> </a:t>
            </a:r>
            <a:r>
              <a:rPr lang="en-US" dirty="0" err="1" smtClean="0"/>
              <a:t>thay</a:t>
            </a:r>
            <a:r>
              <a:rPr lang="en-US" dirty="0" smtClean="0"/>
              <a:t> </a:t>
            </a:r>
            <a:r>
              <a:rPr lang="en-US" dirty="0" err="1" smtClean="0"/>
              <a:t>thế</a:t>
            </a:r>
            <a:r>
              <a:rPr lang="en-US" dirty="0" smtClean="0"/>
              <a:t> : </a:t>
            </a:r>
            <a:r>
              <a:rPr lang="en-US" dirty="0" err="1" smtClean="0"/>
              <a:t>để</a:t>
            </a:r>
            <a:r>
              <a:rPr lang="en-US" dirty="0" smtClean="0"/>
              <a:t> </a:t>
            </a:r>
            <a:r>
              <a:rPr lang="en-US" dirty="0" err="1" smtClean="0"/>
              <a:t>tiết</a:t>
            </a:r>
            <a:r>
              <a:rPr lang="en-US" dirty="0" smtClean="0"/>
              <a:t> </a:t>
            </a:r>
            <a:r>
              <a:rPr lang="en-US" dirty="0" err="1" smtClean="0"/>
              <a:t>kiệm</a:t>
            </a:r>
            <a:r>
              <a:rPr lang="en-US" dirty="0" smtClean="0"/>
              <a:t> chi </a:t>
            </a:r>
            <a:r>
              <a:rPr lang="en-US" dirty="0" err="1" smtClean="0"/>
              <a:t>phí</a:t>
            </a:r>
            <a:r>
              <a:rPr lang="en-US" dirty="0" smtClean="0"/>
              <a:t>, </a:t>
            </a:r>
            <a:r>
              <a:rPr lang="en-US" dirty="0" err="1" smtClean="0"/>
              <a:t>bảo</a:t>
            </a:r>
            <a:r>
              <a:rPr lang="en-US" dirty="0" smtClean="0"/>
              <a:t> </a:t>
            </a:r>
            <a:r>
              <a:rPr lang="en-US" dirty="0" err="1" smtClean="0"/>
              <a:t>vệ</a:t>
            </a:r>
            <a:r>
              <a:rPr lang="en-US" dirty="0" smtClean="0"/>
              <a:t> </a:t>
            </a:r>
            <a:r>
              <a:rPr lang="en-US" dirty="0" err="1" smtClean="0"/>
              <a:t>môi</a:t>
            </a:r>
            <a:r>
              <a:rPr lang="en-US" dirty="0" smtClean="0"/>
              <a:t> </a:t>
            </a:r>
            <a:r>
              <a:rPr lang="en-US" dirty="0" err="1" smtClean="0"/>
              <a:t>trường</a:t>
            </a:r>
            <a:r>
              <a:rPr lang="en-US" dirty="0" smtClean="0"/>
              <a:t> ta </a:t>
            </a:r>
            <a:r>
              <a:rPr lang="en-US" dirty="0" err="1" smtClean="0"/>
              <a:t>sử</a:t>
            </a:r>
            <a:r>
              <a:rPr lang="en-US" dirty="0" smtClean="0"/>
              <a:t> </a:t>
            </a:r>
            <a:r>
              <a:rPr lang="en-US" dirty="0" err="1" smtClean="0"/>
              <a:t>dụng</a:t>
            </a:r>
            <a:r>
              <a:rPr lang="en-US" dirty="0" smtClean="0"/>
              <a:t> </a:t>
            </a:r>
            <a:r>
              <a:rPr lang="en-US" dirty="0" err="1" smtClean="0"/>
              <a:t>xăng</a:t>
            </a:r>
            <a:r>
              <a:rPr lang="en-US" dirty="0" smtClean="0"/>
              <a:t> e5 </a:t>
            </a:r>
            <a:r>
              <a:rPr lang="en-US" dirty="0" err="1" smtClean="0"/>
              <a:t>thân</a:t>
            </a:r>
            <a:r>
              <a:rPr lang="en-US" dirty="0" smtClean="0"/>
              <a:t> </a:t>
            </a:r>
            <a:r>
              <a:rPr lang="en-US" dirty="0" err="1" smtClean="0"/>
              <a:t>thiện</a:t>
            </a:r>
            <a:r>
              <a:rPr lang="en-US" dirty="0" smtClean="0"/>
              <a:t> </a:t>
            </a:r>
            <a:r>
              <a:rPr lang="en-US" dirty="0" err="1" smtClean="0"/>
              <a:t>với</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thay</a:t>
            </a:r>
            <a:r>
              <a:rPr lang="en-US" dirty="0" smtClean="0"/>
              <a:t> </a:t>
            </a:r>
            <a:r>
              <a:rPr lang="en-US" dirty="0" err="1" smtClean="0"/>
              <a:t>thế</a:t>
            </a:r>
            <a:r>
              <a:rPr lang="en-US" dirty="0" smtClean="0"/>
              <a:t> </a:t>
            </a:r>
            <a:r>
              <a:rPr lang="en-US" dirty="0" err="1" smtClean="0"/>
              <a:t>cho</a:t>
            </a:r>
            <a:r>
              <a:rPr lang="en-US" dirty="0" smtClean="0"/>
              <a:t> </a:t>
            </a:r>
            <a:r>
              <a:rPr lang="en-US" dirty="0" err="1" smtClean="0"/>
              <a:t>việc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xăng</a:t>
            </a:r>
            <a:r>
              <a:rPr lang="en-US" dirty="0" smtClean="0"/>
              <a:t> </a:t>
            </a:r>
            <a:r>
              <a:rPr lang="en-US" dirty="0" err="1" smtClean="0"/>
              <a:t>truyền</a:t>
            </a:r>
            <a:r>
              <a:rPr lang="en-US" dirty="0" smtClean="0"/>
              <a:t> </a:t>
            </a:r>
            <a:r>
              <a:rPr lang="en-US" dirty="0" err="1" smtClean="0"/>
              <a:t>thống</a:t>
            </a:r>
            <a:r>
              <a:rPr lang="en-US" dirty="0" smtClean="0"/>
              <a:t> </a:t>
            </a:r>
          </a:p>
          <a:p>
            <a:r>
              <a:rPr lang="en-US" dirty="0" err="1" smtClean="0"/>
              <a:t>Nhu</a:t>
            </a:r>
            <a:r>
              <a:rPr lang="en-US" dirty="0" smtClean="0"/>
              <a:t> </a:t>
            </a:r>
            <a:r>
              <a:rPr lang="en-US" dirty="0" err="1" smtClean="0"/>
              <a:t>cầu</a:t>
            </a:r>
            <a:r>
              <a:rPr lang="en-US" dirty="0" smtClean="0"/>
              <a:t> </a:t>
            </a:r>
            <a:r>
              <a:rPr lang="en-US" dirty="0" err="1" smtClean="0"/>
              <a:t>bổ</a:t>
            </a:r>
            <a:r>
              <a:rPr lang="en-US" dirty="0" smtClean="0"/>
              <a:t> sung : </a:t>
            </a:r>
            <a:r>
              <a:rPr lang="en-US" dirty="0" err="1" smtClean="0"/>
              <a:t>Khi</a:t>
            </a:r>
            <a:r>
              <a:rPr lang="en-US" dirty="0" smtClean="0"/>
              <a:t> </a:t>
            </a:r>
            <a:r>
              <a:rPr lang="en-US" dirty="0" err="1" smtClean="0"/>
              <a:t>nhu</a:t>
            </a:r>
            <a:r>
              <a:rPr lang="en-US" dirty="0" smtClean="0"/>
              <a:t> </a:t>
            </a:r>
            <a:r>
              <a:rPr lang="en-US" dirty="0" err="1" smtClean="0"/>
              <a:t>cầu</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công</a:t>
            </a:r>
            <a:r>
              <a:rPr lang="en-US" dirty="0" smtClean="0"/>
              <a:t> </a:t>
            </a:r>
            <a:r>
              <a:rPr lang="en-US" dirty="0" err="1" smtClean="0"/>
              <a:t>trình</a:t>
            </a:r>
            <a:r>
              <a:rPr lang="en-US" dirty="0" smtClean="0"/>
              <a:t> </a:t>
            </a:r>
            <a:r>
              <a:rPr lang="en-US" dirty="0" err="1" smtClean="0"/>
              <a:t>tăng</a:t>
            </a:r>
            <a:r>
              <a:rPr lang="en-US" dirty="0" smtClean="0"/>
              <a:t> </a:t>
            </a:r>
            <a:r>
              <a:rPr lang="en-US" dirty="0" err="1" smtClean="0"/>
              <a:t>lên</a:t>
            </a:r>
            <a:r>
              <a:rPr lang="en-US" dirty="0"/>
              <a:t> </a:t>
            </a:r>
            <a:r>
              <a:rPr lang="en-US" dirty="0" err="1" smtClean="0"/>
              <a:t>làm</a:t>
            </a:r>
            <a:r>
              <a:rPr lang="en-US" dirty="0" smtClean="0"/>
              <a:t> </a:t>
            </a:r>
            <a:r>
              <a:rPr lang="en-US" dirty="0" err="1" smtClean="0"/>
              <a:t>tăng</a:t>
            </a:r>
            <a:r>
              <a:rPr lang="en-US" dirty="0" smtClean="0"/>
              <a:t> </a:t>
            </a:r>
            <a:r>
              <a:rPr lang="en-US" dirty="0" err="1" smtClean="0"/>
              <a:t>các</a:t>
            </a:r>
            <a:r>
              <a:rPr lang="en-US" dirty="0" smtClean="0"/>
              <a:t> </a:t>
            </a:r>
            <a:r>
              <a:rPr lang="en-US" dirty="0" err="1" smtClean="0"/>
              <a:t>nhu</a:t>
            </a:r>
            <a:r>
              <a:rPr lang="en-US" dirty="0" smtClean="0"/>
              <a:t> </a:t>
            </a:r>
            <a:r>
              <a:rPr lang="en-US" dirty="0" err="1" smtClean="0"/>
              <a:t>cầu</a:t>
            </a:r>
            <a:r>
              <a:rPr lang="en-US" dirty="0" smtClean="0"/>
              <a:t> </a:t>
            </a:r>
            <a:r>
              <a:rPr lang="en-US" dirty="0" err="1" smtClean="0"/>
              <a:t>tiêu</a:t>
            </a:r>
            <a:r>
              <a:rPr lang="en-US" dirty="0" smtClean="0"/>
              <a:t> </a:t>
            </a:r>
            <a:r>
              <a:rPr lang="en-US" dirty="0" err="1" smtClean="0"/>
              <a:t>thụ</a:t>
            </a:r>
            <a:r>
              <a:rPr lang="en-US" dirty="0" smtClean="0"/>
              <a:t> </a:t>
            </a:r>
            <a:r>
              <a:rPr lang="en-US" dirty="0" err="1" smtClean="0"/>
              <a:t>về</a:t>
            </a:r>
            <a:r>
              <a:rPr lang="en-US" dirty="0" smtClean="0"/>
              <a:t> </a:t>
            </a:r>
            <a:r>
              <a:rPr lang="en-US" dirty="0" err="1" smtClean="0"/>
              <a:t>cấu</a:t>
            </a:r>
            <a:r>
              <a:rPr lang="en-US" dirty="0" smtClean="0"/>
              <a:t> </a:t>
            </a:r>
            <a:r>
              <a:rPr lang="en-US" dirty="0" err="1" smtClean="0"/>
              <a:t>kiện</a:t>
            </a:r>
            <a:r>
              <a:rPr lang="en-US" dirty="0" smtClean="0"/>
              <a:t> </a:t>
            </a:r>
            <a:r>
              <a:rPr lang="en-US" dirty="0" err="1" smtClean="0"/>
              <a:t>bê</a:t>
            </a:r>
            <a:r>
              <a:rPr lang="en-US" dirty="0" smtClean="0"/>
              <a:t> </a:t>
            </a:r>
            <a:r>
              <a:rPr lang="en-US" dirty="0" err="1" smtClean="0"/>
              <a:t>tông</a:t>
            </a:r>
            <a:r>
              <a:rPr lang="en-US" dirty="0" smtClean="0"/>
              <a:t>, </a:t>
            </a:r>
            <a:r>
              <a:rPr lang="en-US" dirty="0" err="1" smtClean="0"/>
              <a:t>nhu</a:t>
            </a:r>
            <a:r>
              <a:rPr lang="en-US" dirty="0" smtClean="0"/>
              <a:t> </a:t>
            </a:r>
            <a:r>
              <a:rPr lang="en-US" dirty="0" err="1" smtClean="0"/>
              <a:t>cầu</a:t>
            </a:r>
            <a:r>
              <a:rPr lang="en-US" dirty="0" smtClean="0"/>
              <a:t> </a:t>
            </a:r>
            <a:r>
              <a:rPr lang="en-US" dirty="0" err="1" smtClean="0"/>
              <a:t>về</a:t>
            </a:r>
            <a:r>
              <a:rPr lang="en-US" dirty="0" smtClean="0"/>
              <a:t> xi </a:t>
            </a:r>
            <a:r>
              <a:rPr lang="en-US" dirty="0" err="1" smtClean="0"/>
              <a:t>măng</a:t>
            </a:r>
            <a:r>
              <a:rPr lang="en-US" dirty="0" smtClean="0"/>
              <a:t>, </a:t>
            </a:r>
            <a:r>
              <a:rPr lang="en-US" dirty="0" err="1" smtClean="0"/>
              <a:t>cát</a:t>
            </a:r>
            <a:r>
              <a:rPr lang="en-US" dirty="0" smtClean="0"/>
              <a:t>… </a:t>
            </a:r>
            <a:r>
              <a:rPr lang="en-US" dirty="0" err="1" smtClean="0"/>
              <a:t>tăng</a:t>
            </a:r>
            <a:r>
              <a:rPr lang="en-US" dirty="0" smtClean="0"/>
              <a:t> </a:t>
            </a:r>
            <a:r>
              <a:rPr lang="en-US" dirty="0" err="1" smtClean="0"/>
              <a:t>theo</a:t>
            </a:r>
            <a:endParaRPr lang="en-US" dirty="0"/>
          </a:p>
        </p:txBody>
      </p:sp>
    </p:spTree>
    <p:extLst>
      <p:ext uri="{BB962C8B-B14F-4D97-AF65-F5344CB8AC3E}">
        <p14:creationId xmlns:p14="http://schemas.microsoft.com/office/powerpoint/2010/main" val="4115260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738648" y="0"/>
            <a:ext cx="8126569"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1.4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các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hoạt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chiêu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thị</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300766" y="808922"/>
            <a:ext cx="10891234" cy="1754326"/>
          </a:xfrm>
          <a:prstGeom prst="rect">
            <a:avLst/>
          </a:prstGeom>
          <a:noFill/>
        </p:spPr>
        <p:txBody>
          <a:bodyPr wrap="square" rtlCol="0">
            <a:spAutoFit/>
          </a:bodyPr>
          <a:lstStyle/>
          <a:p>
            <a:pPr marL="285750" indent="-285750">
              <a:buFontTx/>
              <a:buChar char="-"/>
            </a:pPr>
            <a:r>
              <a:rPr lang="vi-VN" b="1" i="1" u="sng" dirty="0" smtClean="0">
                <a:solidFill>
                  <a:schemeClr val="accent2">
                    <a:lumMod val="75000"/>
                  </a:schemeClr>
                </a:solidFill>
                <a:latin typeface="Times New Roman" panose="02020603050405020304" pitchFamily="18" charset="0"/>
                <a:cs typeface="Times New Roman" panose="02020603050405020304" pitchFamily="18" charset="0"/>
              </a:rPr>
              <a:t>Chiêu thị</a:t>
            </a:r>
            <a:r>
              <a:rPr lang="vi-VN" b="1"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là các hoạt động xúc tiến bán sản phẩm trên thị trường nói chung và thị trường mục tiêu nói riêng của các doanh nghiệp</a:t>
            </a:r>
          </a:p>
          <a:p>
            <a:pPr marL="285750" indent="-285750">
              <a:buFontTx/>
              <a:buChar char="-"/>
            </a:pPr>
            <a:r>
              <a:rPr lang="vi-VN" b="1" i="1" u="sng" dirty="0" smtClean="0">
                <a:solidFill>
                  <a:schemeClr val="accent2">
                    <a:lumMod val="75000"/>
                  </a:schemeClr>
                </a:solidFill>
                <a:latin typeface="Times New Roman" panose="02020603050405020304" pitchFamily="18" charset="0"/>
                <a:cs typeface="Times New Roman" panose="02020603050405020304" pitchFamily="18" charset="0"/>
              </a:rPr>
              <a:t>Mục tiêu</a:t>
            </a:r>
            <a:r>
              <a:rPr lang="vi-VN" dirty="0" smtClean="0">
                <a:latin typeface="Times New Roman" panose="02020603050405020304" pitchFamily="18" charset="0"/>
                <a:cs typeface="Times New Roman" panose="02020603050405020304" pitchFamily="18" charset="0"/>
              </a:rPr>
              <a:t>: nhằm bán hết số sản phẩm mà doanh  nghiệp đã tạo ra trong điều kiện có nhiều chủ thể khác cạnh tranh trên thị trường.</a:t>
            </a:r>
          </a:p>
          <a:p>
            <a:pPr marL="285750" indent="-285750">
              <a:buFontTx/>
              <a:buChar char="-"/>
            </a:pPr>
            <a:r>
              <a:rPr lang="vi-VN" b="1" i="1" u="sng" dirty="0" smtClean="0">
                <a:solidFill>
                  <a:schemeClr val="accent2">
                    <a:lumMod val="75000"/>
                  </a:schemeClr>
                </a:solidFill>
                <a:latin typeface="Times New Roman" panose="02020603050405020304" pitchFamily="18" charset="0"/>
                <a:cs typeface="Times New Roman" panose="02020603050405020304" pitchFamily="18" charset="0"/>
              </a:rPr>
              <a:t>Tác dụng</a:t>
            </a:r>
            <a:r>
              <a:rPr lang="vi-VN" dirty="0" smtClean="0">
                <a:latin typeface="Times New Roman" panose="02020603050405020304" pitchFamily="18" charset="0"/>
                <a:cs typeface="Times New Roman" panose="02020603050405020304" pitchFamily="18" charset="0"/>
              </a:rPr>
              <a:t>:  coi như một bộ phận hữu cơ găn liền với hoạt động sản xuất</a:t>
            </a:r>
          </a:p>
          <a:p>
            <a:pPr marL="285750" indent="-285750">
              <a:buFontTx/>
              <a:buChar char="-"/>
            </a:pPr>
            <a:r>
              <a:rPr lang="vi-VN" dirty="0" smtClean="0">
                <a:latin typeface="Times New Roman" panose="02020603050405020304" pitchFamily="18" charset="0"/>
                <a:cs typeface="Times New Roman" panose="02020603050405020304" pitchFamily="18" charset="0"/>
              </a:rPr>
              <a:t>Chiêu thị bao gồm:</a:t>
            </a:r>
            <a:endParaRPr lang="vi-V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984293" y="1455253"/>
            <a:ext cx="8989453" cy="3539430"/>
          </a:xfrm>
          <a:prstGeom prst="rect">
            <a:avLst/>
          </a:prstGeom>
          <a:noFill/>
        </p:spPr>
        <p:txBody>
          <a:bodyPr wrap="square" rtlCol="0">
            <a:spAutoFit/>
          </a:bodyPr>
          <a:lstStyle/>
          <a:p>
            <a:r>
              <a:rPr lang="vi-VN" i="1" dirty="0" smtClean="0">
                <a:latin typeface="Times New Roman" panose="02020603050405020304" pitchFamily="18" charset="0"/>
                <a:cs typeface="Times New Roman" panose="02020603050405020304" pitchFamily="18" charset="0"/>
              </a:rPr>
              <a:t>+</a:t>
            </a:r>
            <a:r>
              <a:rPr lang="vi-VN" sz="2000" i="1" dirty="0" smtClean="0">
                <a:latin typeface="Times New Roman" panose="02020603050405020304" pitchFamily="18" charset="0"/>
                <a:cs typeface="Times New Roman" panose="02020603050405020304" pitchFamily="18" charset="0"/>
              </a:rPr>
              <a:t>Chào hàng</a:t>
            </a:r>
            <a:r>
              <a:rPr lang="vi-VN" dirty="0" smtClean="0">
                <a:latin typeface="Times New Roman" panose="02020603050405020304" pitchFamily="18" charset="0"/>
                <a:cs typeface="Times New Roman" panose="02020603050405020304" pitchFamily="18" charset="0"/>
              </a:rPr>
              <a:t>: là phương pháp sử dụng các cá nhân giao hàng đưa hàng đến tận nơi để giới thiệu và bán trực tiếp cho khách hàng. Nó có vị trí quan trọng vì sử dụng số lao động dư thừa của xã hội và có thể đưa sản phẩm đi rất xa khỏi nơi sản xuất.</a:t>
            </a:r>
          </a:p>
          <a:p>
            <a:r>
              <a:rPr lang="vi-VN" dirty="0" smtClean="0">
                <a:latin typeface="Times New Roman" panose="02020603050405020304" pitchFamily="18" charset="0"/>
                <a:cs typeface="Times New Roman" panose="02020603050405020304" pitchFamily="18" charset="0"/>
              </a:rPr>
              <a:t>+</a:t>
            </a:r>
            <a:r>
              <a:rPr lang="vi-VN" sz="2000" i="1" dirty="0" smtClean="0">
                <a:latin typeface="Times New Roman" panose="02020603050405020304" pitchFamily="18" charset="0"/>
                <a:cs typeface="Times New Roman" panose="02020603050405020304" pitchFamily="18" charset="0"/>
              </a:rPr>
              <a:t>Bán hàng trực tiếp</a:t>
            </a:r>
            <a:r>
              <a:rPr lang="vi-VN" dirty="0" smtClean="0">
                <a:latin typeface="Times New Roman" panose="02020603050405020304" pitchFamily="18" charset="0"/>
                <a:cs typeface="Times New Roman" panose="02020603050405020304" pitchFamily="18" charset="0"/>
              </a:rPr>
              <a:t>: là hình thức bán hàng tại các cửa hàng mẫu của doanh nghiệp để khảo sát thị hiếu, nguyện vọng của khách hàng</a:t>
            </a:r>
          </a:p>
          <a:p>
            <a:r>
              <a:rPr lang="vi-VN" i="1" dirty="0" smtClean="0">
                <a:latin typeface="Times New Roman" panose="02020603050405020304" pitchFamily="18" charset="0"/>
                <a:cs typeface="Times New Roman" panose="02020603050405020304" pitchFamily="18" charset="0"/>
              </a:rPr>
              <a:t>+ </a:t>
            </a:r>
            <a:r>
              <a:rPr lang="vi-VN" sz="2000" i="1" dirty="0" smtClean="0">
                <a:latin typeface="Times New Roman" panose="02020603050405020304" pitchFamily="18" charset="0"/>
                <a:cs typeface="Times New Roman" panose="02020603050405020304" pitchFamily="18" charset="0"/>
              </a:rPr>
              <a:t>Quảng cáo tuyên truyền</a:t>
            </a:r>
            <a:r>
              <a:rPr lang="vi-VN" dirty="0" smtClean="0">
                <a:latin typeface="Times New Roman" panose="02020603050405020304" pitchFamily="18" charset="0"/>
                <a:cs typeface="Times New Roman" panose="02020603050405020304" pitchFamily="18" charset="0"/>
              </a:rPr>
              <a:t>: là hình thức sử dụng chữ viết, tiếng nói, hình ảnh, để thông báo cho người tiêu dùng về sản phẩm của doanh nghiệp với mục đích lôi kéo sự chú </a:t>
            </a:r>
            <a:r>
              <a:rPr lang="en-US" dirty="0" smtClean="0">
                <a:latin typeface="Times New Roman" panose="02020603050405020304" pitchFamily="18" charset="0"/>
                <a:cs typeface="Times New Roman" panose="02020603050405020304" pitchFamily="18" charset="0"/>
              </a:rPr>
              <a:t>ý</a:t>
            </a:r>
            <a:r>
              <a:rPr lang="vi-VN" dirty="0" smtClean="0">
                <a:latin typeface="Times New Roman" panose="02020603050405020304" pitchFamily="18" charset="0"/>
                <a:cs typeface="Times New Roman" panose="02020603050405020304" pitchFamily="18" charset="0"/>
              </a:rPr>
              <a:t> của người tiêu dùng</a:t>
            </a:r>
          </a:p>
          <a:p>
            <a:r>
              <a:rPr lang="vi-VN" i="1" dirty="0" smtClean="0">
                <a:latin typeface="Times New Roman" panose="02020603050405020304" pitchFamily="18" charset="0"/>
                <a:cs typeface="Times New Roman" panose="02020603050405020304" pitchFamily="18" charset="0"/>
              </a:rPr>
              <a:t>+ </a:t>
            </a:r>
            <a:r>
              <a:rPr lang="vi-VN" sz="2000" i="1" dirty="0" smtClean="0">
                <a:latin typeface="Times New Roman" panose="02020603050405020304" pitchFamily="18" charset="0"/>
                <a:cs typeface="Times New Roman" panose="02020603050405020304" pitchFamily="18" charset="0"/>
              </a:rPr>
              <a:t>Chiêu hàng</a:t>
            </a:r>
            <a:r>
              <a:rPr lang="vi-VN" i="1" dirty="0" smtClean="0">
                <a:latin typeface="Times New Roman" panose="02020603050405020304" pitchFamily="18" charset="0"/>
                <a:cs typeface="Times New Roman" panose="02020603050405020304" pitchFamily="18" charset="0"/>
              </a:rPr>
              <a:t>( yểm trợ, xúc tiến bán hàng): </a:t>
            </a:r>
            <a:r>
              <a:rPr lang="vi-VN" dirty="0" smtClean="0">
                <a:latin typeface="Times New Roman" panose="02020603050405020304" pitchFamily="18" charset="0"/>
                <a:cs typeface="Times New Roman" panose="02020603050405020304" pitchFamily="18" charset="0"/>
              </a:rPr>
              <a:t>là giải pháp độc đáo và công phu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vi-VN" dirty="0" smtClean="0">
                <a:latin typeface="Times New Roman" panose="02020603050405020304" pitchFamily="18" charset="0"/>
                <a:cs typeface="Times New Roman" panose="02020603050405020304" pitchFamily="18" charset="0"/>
              </a:rPr>
              <a:t> các chuyên gia marketing phải tổ chức thực hiện với một số sản phẩm</a:t>
            </a:r>
          </a:p>
          <a:p>
            <a:r>
              <a:rPr lang="vi-VN" dirty="0" smtClean="0">
                <a:latin typeface="Times New Roman" panose="02020603050405020304" pitchFamily="18" charset="0"/>
                <a:cs typeface="Times New Roman" panose="02020603050405020304" pitchFamily="18" charset="0"/>
              </a:rPr>
              <a:t>+</a:t>
            </a:r>
            <a:r>
              <a:rPr lang="vi-VN" sz="2000" i="1" dirty="0" smtClean="0">
                <a:latin typeface="Times New Roman" panose="02020603050405020304" pitchFamily="18" charset="0"/>
                <a:cs typeface="Times New Roman" panose="02020603050405020304" pitchFamily="18" charset="0"/>
              </a:rPr>
              <a:t>Các biện pháp của Nhà nước</a:t>
            </a:r>
            <a:r>
              <a:rPr lang="vi-VN" dirty="0" smtClean="0">
                <a:latin typeface="Times New Roman" panose="02020603050405020304" pitchFamily="18" charset="0"/>
                <a:cs typeface="Times New Roman" panose="02020603050405020304" pitchFamily="18" charset="0"/>
              </a:rPr>
              <a:t>: để khuyến khích người dân sử dụng sản phẩm vì mục đích công cộng như ưu đãi thuế, chính sách trợ giá của nhà nước với hoạt động vận tải công cộng….</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6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3057" cy="6858594"/>
          </a:xfrm>
          <a:prstGeom prst="rect">
            <a:avLst/>
          </a:prstGeom>
        </p:spPr>
      </p:pic>
      <p:pic>
        <p:nvPicPr>
          <p:cNvPr id="4" name="Picture 3"/>
          <p:cNvPicPr>
            <a:picLocks noChangeAspect="1"/>
          </p:cNvPicPr>
          <p:nvPr/>
        </p:nvPicPr>
        <p:blipFill>
          <a:blip r:embed="rId3"/>
          <a:stretch>
            <a:fillRect/>
          </a:stretch>
        </p:blipFill>
        <p:spPr>
          <a:xfrm>
            <a:off x="1562393" y="334802"/>
            <a:ext cx="8309568" cy="963251"/>
          </a:xfrm>
          <a:prstGeom prst="rect">
            <a:avLst/>
          </a:prstGeom>
        </p:spPr>
      </p:pic>
      <p:sp>
        <p:nvSpPr>
          <p:cNvPr id="7" name="TextBox 6"/>
          <p:cNvSpPr txBox="1"/>
          <p:nvPr/>
        </p:nvSpPr>
        <p:spPr>
          <a:xfrm>
            <a:off x="1423851" y="1528354"/>
            <a:ext cx="9562012" cy="1600438"/>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Do </a:t>
            </a:r>
            <a:r>
              <a:rPr lang="en-US" sz="2000" dirty="0" err="1" smtClean="0">
                <a:latin typeface="Times New Roman" panose="02020603050405020304" pitchFamily="18" charset="0"/>
                <a:cs typeface="Times New Roman" panose="02020603050405020304" pitchFamily="18" charset="0"/>
              </a:rPr>
              <a:t>đặc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thù</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hoạt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chiêu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sẽ</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chủ</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việc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tuyên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truyền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thông</a:t>
            </a:r>
            <a:r>
              <a:rPr lang="en-US" sz="2000" dirty="0" smtClean="0">
                <a:latin typeface="Times New Roman" panose="02020603050405020304" pitchFamily="18" charset="0"/>
                <a:cs typeface="Times New Roman" panose="02020603050405020304" pitchFamily="18" charset="0"/>
              </a:rPr>
              <a:t> qua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biển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hiệu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ngoài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trình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chính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sách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ưu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đãi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nhà</a:t>
            </a:r>
            <a:r>
              <a:rPr lang="en-US" sz="2000" dirty="0" smtClean="0">
                <a:latin typeface="Times New Roman" panose="02020603050405020304" pitchFamily="18" charset="0"/>
                <a:cs typeface="Times New Roman" panose="02020603050405020304" pitchFamily="18" charset="0"/>
              </a:rPr>
              <a:t> nước </a:t>
            </a:r>
            <a:r>
              <a:rPr lang="en-US" sz="2000" dirty="0" err="1" smtClean="0">
                <a:latin typeface="Times New Roman" panose="02020603050405020304" pitchFamily="18" charset="0"/>
                <a:cs typeface="Times New Roman" panose="02020603050405020304" pitchFamily="18" charset="0"/>
              </a:rPr>
              <a:t>như</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ưu </a:t>
            </a:r>
            <a:r>
              <a:rPr lang="vi-VN" sz="2000" dirty="0">
                <a:latin typeface="Times New Roman" panose="02020603050405020304" pitchFamily="18" charset="0"/>
                <a:cs typeface="Times New Roman" panose="02020603050405020304" pitchFamily="18" charset="0"/>
              </a:rPr>
              <a:t>đãi thuế, chính sách trợ giá của nhà nước với hoạt động vận tải công cộng….</a:t>
            </a:r>
          </a:p>
          <a:p>
            <a:r>
              <a:rPr lang="en-US" dirty="0" smtClean="0"/>
              <a:t> </a:t>
            </a:r>
            <a:endParaRPr lang="en-US" dirty="0"/>
          </a:p>
        </p:txBody>
      </p:sp>
    </p:spTree>
    <p:extLst>
      <p:ext uri="{BB962C8B-B14F-4D97-AF65-F5344CB8AC3E}">
        <p14:creationId xmlns:p14="http://schemas.microsoft.com/office/powerpoint/2010/main" val="3282090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28918" y="643944"/>
            <a:ext cx="10934163"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2. </a:t>
            </a:r>
            <a:r>
              <a:rPr lang="en-US" sz="3600" dirty="0" err="1" smtClean="0">
                <a:latin typeface="Times New Roman" panose="02020603050405020304" pitchFamily="18" charset="0"/>
                <a:cs typeface="Times New Roman" panose="02020603050405020304" pitchFamily="18" charset="0"/>
              </a:rPr>
              <a:t>Phương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sử</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dụng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với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thủ</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cạnh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tranh</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30310" y="1336383"/>
            <a:ext cx="6800045" cy="1692771"/>
          </a:xfrm>
          <a:prstGeom prst="rect">
            <a:avLst/>
          </a:prstGeom>
          <a:noFill/>
        </p:spPr>
        <p:txBody>
          <a:bodyPr wrap="square" rtlCol="0">
            <a:spAutoFit/>
          </a:bodyPr>
          <a:lstStyle/>
          <a:p>
            <a:r>
              <a:rPr lang="vi-VN" sz="2400" b="1" i="1" u="sng" dirty="0" smtClean="0">
                <a:solidFill>
                  <a:schemeClr val="accent1">
                    <a:lumMod val="50000"/>
                  </a:schemeClr>
                </a:solidFill>
                <a:latin typeface="Times New Roman" panose="02020603050405020304" pitchFamily="18" charset="0"/>
                <a:cs typeface="Times New Roman" panose="02020603050405020304" pitchFamily="18" charset="0"/>
              </a:rPr>
              <a:t>2.1 Phương pháp cạnh tranh: </a:t>
            </a:r>
          </a:p>
          <a:p>
            <a:r>
              <a:rPr lang="vi-VN" sz="2000" dirty="0" smtClean="0">
                <a:latin typeface="Times New Roman" panose="02020603050405020304" pitchFamily="18" charset="0"/>
                <a:cs typeface="Times New Roman" panose="02020603050405020304" pitchFamily="18" charset="0"/>
              </a:rPr>
              <a:t>- Định nghĩa: là các phương pháp tính toán tất cả các khả năng, các yếu tố, thủ đoạn để tạo ra lợi thế sản phẩm c</a:t>
            </a:r>
            <a:r>
              <a:rPr lang="en-US" sz="2000" dirty="0" err="1" smtClean="0">
                <a:latin typeface="Times New Roman" panose="02020603050405020304" pitchFamily="18" charset="0"/>
                <a:cs typeface="Times New Roman" panose="02020603050405020304" pitchFamily="18" charset="0"/>
              </a:rPr>
              <a:t>ủa</a:t>
            </a:r>
            <a:r>
              <a:rPr lang="vi-VN" sz="2000" dirty="0" smtClean="0">
                <a:latin typeface="Times New Roman" panose="02020603050405020304" pitchFamily="18" charset="0"/>
                <a:cs typeface="Times New Roman" panose="02020603050405020304" pitchFamily="18" charset="0"/>
              </a:rPr>
              <a:t> doanh nghiệp trên thị trường bao gồm các biện pháp công nghệ, kinh tế, hành chính,…,để gây sức ép với các đối thủ.</a:t>
            </a:r>
            <a:endParaRPr lang="vi-V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765" r="723"/>
          <a:stretch/>
        </p:blipFill>
        <p:spPr>
          <a:xfrm>
            <a:off x="8435662" y="1308864"/>
            <a:ext cx="3756338" cy="2122575"/>
          </a:xfrm>
          <a:prstGeom prst="rect">
            <a:avLst/>
          </a:prstGeom>
        </p:spPr>
      </p:pic>
      <p:sp>
        <p:nvSpPr>
          <p:cNvPr id="6" name="TextBox 5"/>
          <p:cNvSpPr txBox="1"/>
          <p:nvPr/>
        </p:nvSpPr>
        <p:spPr>
          <a:xfrm>
            <a:off x="1329186" y="1598407"/>
            <a:ext cx="5027053" cy="2246769"/>
          </a:xfrm>
          <a:prstGeom prst="rect">
            <a:avLst/>
          </a:prstGeom>
          <a:noFill/>
        </p:spPr>
        <p:txBody>
          <a:bodyPr wrap="square" rtlCol="0">
            <a:spAutoFit/>
          </a:bodyPr>
          <a:lstStyle/>
          <a:p>
            <a:r>
              <a:rPr lang="vi-VN" sz="2000" dirty="0">
                <a:latin typeface="+mj-lt"/>
              </a:rPr>
              <a:t>Ví dụ</a:t>
            </a:r>
          </a:p>
          <a:p>
            <a:r>
              <a:rPr lang="vi-VN" sz="2000" dirty="0">
                <a:latin typeface="+mj-lt"/>
              </a:rPr>
              <a:t>Để thi công  tiết kiệm cả thời gian và chi phí thực hiện. doanh nghiệp giao thông sẽ áp dụng khoa học kĩ thuật, phương pháp của Mĩ  (đơn vị thi công sẽ không khoan cọc, đúc trụ, mà đóng cọc chịu lực thành từng hàng thẳng rồi tiến hành lắp dầm</a:t>
            </a:r>
            <a:r>
              <a:rPr lang="vi-VN" sz="2000" dirty="0" smtClean="0">
                <a:latin typeface="+mj-lt"/>
              </a:rPr>
              <a:t>)</a:t>
            </a:r>
            <a:endParaRPr lang="vi-VN" dirty="0">
              <a:latin typeface="+mj-l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845" y="3455687"/>
            <a:ext cx="3563155" cy="2781300"/>
          </a:xfrm>
          <a:prstGeom prst="rect">
            <a:avLst/>
          </a:prstGeom>
        </p:spPr>
      </p:pic>
      <p:sp>
        <p:nvSpPr>
          <p:cNvPr id="9" name="TextBox 8"/>
          <p:cNvSpPr txBox="1"/>
          <p:nvPr/>
        </p:nvSpPr>
        <p:spPr>
          <a:xfrm>
            <a:off x="1030310" y="2875680"/>
            <a:ext cx="6375042" cy="1938992"/>
          </a:xfrm>
          <a:prstGeom prst="rect">
            <a:avLst/>
          </a:prstGeom>
          <a:noFill/>
        </p:spPr>
        <p:txBody>
          <a:bodyPr wrap="square" rtlCol="0">
            <a:spAutoFit/>
          </a:bodyPr>
          <a:lstStyle/>
          <a:p>
            <a:r>
              <a:rPr lang="vi-VN" sz="2000" dirty="0" smtClean="0">
                <a:latin typeface="Times New Roman" panose="02020603050405020304" pitchFamily="18" charset="0"/>
                <a:cs typeface="Times New Roman" panose="02020603050405020304" pitchFamily="18" charset="0"/>
              </a:rPr>
              <a:t>cây cầu Tam Bạc có chiều dài qua sông 130m (không tính đường vượt), rộng 26,4m, tổng vốn đầu tư chưa đến 100 tỷ, thi công trong… 47 ngày  nhờ việc áp dụng công nghệ của Mỹ. Trong khi cầu Rào 2 (cũng tại Tp. Hải Phòng) có chiều dài qua sông là 126m, rộng 25,4m, thi công hơn 2 năm và tiêu tốn 668 tỷ đồng. </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2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circle(in)">
                                      <p:cBhvr>
                                        <p:cTn id="31" dur="20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circle(in)">
                                      <p:cBhvr>
                                        <p:cTn id="36" dur="2000"/>
                                        <p:tgtEl>
                                          <p:spTgt spid="6">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0" nodeType="clickEffect">
                                  <p:stCondLst>
                                    <p:cond delay="0"/>
                                  </p:stCondLst>
                                  <p:childTnLst>
                                    <p:animEffect transition="out" filter="randombar(horizontal)">
                                      <p:cBhvr>
                                        <p:cTn id="40" dur="500"/>
                                        <p:tgtEl>
                                          <p:spTgt spid="6">
                                            <p:txEl>
                                              <p:pRg st="0" end="0"/>
                                            </p:txEl>
                                          </p:spTgt>
                                        </p:tgtEl>
                                      </p:cBhvr>
                                    </p:animEffect>
                                    <p:set>
                                      <p:cBhvr>
                                        <p:cTn id="41" dur="1" fill="hold">
                                          <p:stCondLst>
                                            <p:cond delay="499"/>
                                          </p:stCondLst>
                                        </p:cTn>
                                        <p:tgtEl>
                                          <p:spTgt spid="6">
                                            <p:txEl>
                                              <p:pRg st="0" end="0"/>
                                            </p:txEl>
                                          </p:spTgt>
                                        </p:tgtEl>
                                        <p:attrNameLst>
                                          <p:attrName>style.visibility</p:attrName>
                                        </p:attrNameLst>
                                      </p:cBhvr>
                                      <p:to>
                                        <p:strVal val="hidden"/>
                                      </p:to>
                                    </p:set>
                                  </p:childTnLst>
                                </p:cTn>
                              </p:par>
                              <p:par>
                                <p:cTn id="42" presetID="14" presetClass="exit" presetSubtype="10" fill="hold" grpId="0" nodeType="withEffect">
                                  <p:stCondLst>
                                    <p:cond delay="0"/>
                                  </p:stCondLst>
                                  <p:childTnLst>
                                    <p:animEffect transition="out" filter="randombar(horizontal)">
                                      <p:cBhvr>
                                        <p:cTn id="43" dur="500"/>
                                        <p:tgtEl>
                                          <p:spTgt spid="6">
                                            <p:txEl>
                                              <p:pRg st="1" end="1"/>
                                            </p:txEl>
                                          </p:spTgt>
                                        </p:tgtEl>
                                      </p:cBhvr>
                                    </p:animEffect>
                                    <p:set>
                                      <p:cBhvr>
                                        <p:cTn id="44" dur="1" fill="hold">
                                          <p:stCondLst>
                                            <p:cond delay="499"/>
                                          </p:stCondLst>
                                        </p:cTn>
                                        <p:tgtEl>
                                          <p:spTgt spid="6">
                                            <p:txEl>
                                              <p:pRg st="1" end="1"/>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Effect transition="in" filter="randombar(horizontal)">
                                      <p:cBhvr>
                                        <p:cTn id="4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3057" cy="6858594"/>
          </a:xfrm>
          <a:prstGeom prst="rect">
            <a:avLst/>
          </a:prstGeom>
        </p:spPr>
      </p:pic>
      <p:sp>
        <p:nvSpPr>
          <p:cNvPr id="2" name="Rectangle 1"/>
          <p:cNvSpPr/>
          <p:nvPr/>
        </p:nvSpPr>
        <p:spPr>
          <a:xfrm>
            <a:off x="1434353" y="946248"/>
            <a:ext cx="6096000" cy="1384995"/>
          </a:xfrm>
          <a:prstGeom prst="rect">
            <a:avLst/>
          </a:prstGeom>
        </p:spPr>
        <p:txBody>
          <a:bodyPr>
            <a:spAutoFit/>
          </a:bodyPr>
          <a:lstStyle/>
          <a:p>
            <a:r>
              <a:rPr lang="vi-VN" sz="2400" b="1" i="1" u="sng" dirty="0">
                <a:solidFill>
                  <a:schemeClr val="accent5">
                    <a:lumMod val="50000"/>
                  </a:schemeClr>
                </a:solidFill>
                <a:latin typeface="+mj-lt"/>
              </a:rPr>
              <a:t>2.2 Phương pháp thương lượng</a:t>
            </a:r>
          </a:p>
          <a:p>
            <a:r>
              <a:rPr lang="vi-VN" sz="2000" dirty="0">
                <a:latin typeface="+mj-lt"/>
              </a:rPr>
              <a:t>-Định nghĩa: là việc thỏa thuận giữa các chủ doanh nghiệp để chia sẻ thị trường một cách ôn hòa hơn là cạnh tranh cùng gây bất lợi.</a:t>
            </a:r>
          </a:p>
        </p:txBody>
      </p:sp>
      <p:sp>
        <p:nvSpPr>
          <p:cNvPr id="4" name="TextBox 3"/>
          <p:cNvSpPr txBox="1"/>
          <p:nvPr/>
        </p:nvSpPr>
        <p:spPr>
          <a:xfrm>
            <a:off x="1719686" y="2461883"/>
            <a:ext cx="5974337"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Hai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cùng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hợp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nhau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1có </a:t>
            </a:r>
            <a:r>
              <a:rPr lang="en-US" sz="2000" dirty="0" err="1" smtClean="0">
                <a:latin typeface="Times New Roman" panose="02020603050405020304" pitchFamily="18" charset="0"/>
                <a:cs typeface="Times New Roman" panose="02020603050405020304" pitchFamily="18" charset="0"/>
              </a:rPr>
              <a:t>thế</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mạnh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về</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khoan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cọc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nhồi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dưới</a:t>
            </a:r>
            <a:r>
              <a:rPr lang="en-US" sz="2000" dirty="0" smtClean="0">
                <a:latin typeface="Times New Roman" panose="02020603050405020304" pitchFamily="18" charset="0"/>
                <a:cs typeface="Times New Roman" panose="02020603050405020304" pitchFamily="18" charset="0"/>
              </a:rPr>
              <a:t> ( </a:t>
            </a:r>
            <a:r>
              <a:rPr lang="en-US" sz="2000" dirty="0" err="1" smtClean="0">
                <a:latin typeface="Times New Roman" panose="02020603050405020304" pitchFamily="18" charset="0"/>
                <a:cs typeface="Times New Roman" panose="02020603050405020304" pitchFamily="18" charset="0"/>
              </a:rPr>
              <a:t>Mố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trụ</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2 </a:t>
            </a:r>
            <a:r>
              <a:rPr lang="en-US" sz="2000" dirty="0" err="1" smtClean="0">
                <a:latin typeface="Times New Roman" panose="02020603050405020304" pitchFamily="18" charset="0"/>
                <a:cs typeface="Times New Roman" panose="02020603050405020304" pitchFamily="18" charset="0"/>
              </a:rPr>
              <a:t>sẽ</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gồm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đúc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dầm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dầm</a:t>
            </a:r>
            <a:r>
              <a:rPr lang="en-US" sz="2000" dirty="0" smtClean="0">
                <a:latin typeface="Times New Roman" panose="02020603050405020304" pitchFamily="18" charset="0"/>
                <a:cs typeface="Times New Roman" panose="02020603050405020304" pitchFamily="18" charset="0"/>
              </a:rPr>
              <a:t> , </a:t>
            </a:r>
            <a:r>
              <a:rPr lang="en-US" sz="2000" dirty="0" err="1" smtClean="0">
                <a:latin typeface="Times New Roman" panose="02020603050405020304" pitchFamily="18" charset="0"/>
                <a:cs typeface="Times New Roman" panose="02020603050405020304" pitchFamily="18" charset="0"/>
              </a:rPr>
              <a:t>mặt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741552" y="1188798"/>
            <a:ext cx="2572735" cy="1786283"/>
          </a:xfrm>
          <a:prstGeom prst="rect">
            <a:avLst/>
          </a:prstGeom>
        </p:spPr>
      </p:pic>
      <p:pic>
        <p:nvPicPr>
          <p:cNvPr id="7" name="Picture 6"/>
          <p:cNvPicPr>
            <a:picLocks noChangeAspect="1"/>
          </p:cNvPicPr>
          <p:nvPr/>
        </p:nvPicPr>
        <p:blipFill>
          <a:blip r:embed="rId4"/>
          <a:stretch>
            <a:fillRect/>
          </a:stretch>
        </p:blipFill>
        <p:spPr>
          <a:xfrm>
            <a:off x="8794431" y="3628481"/>
            <a:ext cx="2466975" cy="1847850"/>
          </a:xfrm>
          <a:prstGeom prst="rect">
            <a:avLst/>
          </a:prstGeom>
        </p:spPr>
      </p:pic>
      <p:sp>
        <p:nvSpPr>
          <p:cNvPr id="6" name="TextBox 5"/>
          <p:cNvSpPr txBox="1"/>
          <p:nvPr/>
        </p:nvSpPr>
        <p:spPr>
          <a:xfrm>
            <a:off x="1719685" y="4362994"/>
            <a:ext cx="5810667" cy="1631216"/>
          </a:xfrm>
          <a:prstGeom prst="rect">
            <a:avLst/>
          </a:prstGeom>
          <a:noFill/>
        </p:spPr>
        <p:txBody>
          <a:bodyPr wrap="square" rtlCol="0">
            <a:spAutoFit/>
          </a:bodyPr>
          <a:lstStyle/>
          <a:p>
            <a:r>
              <a:rPr lang="vi-VN" sz="2000" dirty="0">
                <a:latin typeface="Times New Roman" panose="02020603050405020304" pitchFamily="18" charset="0"/>
                <a:cs typeface="Times New Roman" panose="02020603050405020304" pitchFamily="18" charset="0"/>
              </a:rPr>
              <a:t>Tổng công ty Đầu tư Phát triển Hạ tầng Đô thị UDIC, Công ty Freyssinet (Pháp), Công ty Euro Window… sẽ cùng thương hợp tác để xây dựng Eco lake view để có tốc độ xây dựng nhanh và sẽ bàn giao căn hộ theo đúng tiến độ</a:t>
            </a:r>
          </a:p>
        </p:txBody>
      </p:sp>
    </p:spTree>
    <p:extLst>
      <p:ext uri="{BB962C8B-B14F-4D97-AF65-F5344CB8AC3E}">
        <p14:creationId xmlns:p14="http://schemas.microsoft.com/office/powerpoint/2010/main" val="247466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1" nodeType="clickEffect">
                                  <p:stCondLst>
                                    <p:cond delay="0"/>
                                  </p:stCondLst>
                                  <p:childTnLst>
                                    <p:animEffect transition="out" filter="circle(out)">
                                      <p:cBhvr>
                                        <p:cTn id="16" dur="2000"/>
                                        <p:tgtEl>
                                          <p:spTgt spid="2"/>
                                        </p:tgtEl>
                                      </p:cBhvr>
                                    </p:animEffect>
                                    <p:set>
                                      <p:cBhvr>
                                        <p:cTn id="1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1111623" y="821195"/>
            <a:ext cx="6096000" cy="1631216"/>
          </a:xfrm>
          <a:prstGeom prst="rect">
            <a:avLst/>
          </a:prstGeom>
        </p:spPr>
        <p:txBody>
          <a:bodyPr>
            <a:spAutoFit/>
          </a:bodyPr>
          <a:lstStyle/>
          <a:p>
            <a:r>
              <a:rPr lang="vi-VN" sz="2000" b="1" i="1" u="sng" dirty="0" smtClean="0">
                <a:solidFill>
                  <a:schemeClr val="accent5">
                    <a:lumMod val="50000"/>
                  </a:schemeClr>
                </a:solidFill>
                <a:latin typeface="+mj-lt"/>
              </a:rPr>
              <a:t>2.3 Phương pháp né tránh</a:t>
            </a:r>
          </a:p>
          <a:p>
            <a:r>
              <a:rPr lang="vi-VN" sz="2000" dirty="0" smtClean="0">
                <a:latin typeface="+mj-lt"/>
              </a:rPr>
              <a:t>-</a:t>
            </a:r>
            <a:r>
              <a:rPr lang="vi-VN" sz="2000" dirty="0">
                <a:latin typeface="+mj-lt"/>
              </a:rPr>
              <a:t>Định nghĩa:là phương pháp nhằm rút lui khỏi cuộc cạnh tranh trên thị trường mà không gây tổn thất nào cho doanh nghiệp. Giải pháp này chỉ áp dụng khi 2 giải pháp trên không được thực hiện</a:t>
            </a:r>
          </a:p>
        </p:txBody>
      </p:sp>
      <p:sp>
        <p:nvSpPr>
          <p:cNvPr id="4" name="TextBox 3"/>
          <p:cNvSpPr txBox="1"/>
          <p:nvPr/>
        </p:nvSpPr>
        <p:spPr>
          <a:xfrm>
            <a:off x="1757745" y="2452411"/>
            <a:ext cx="5760720"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VD</a:t>
            </a:r>
          </a:p>
          <a:p>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đúc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sẵn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nhưng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mấy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năm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lấn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bởi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tập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đoàn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nước </a:t>
            </a:r>
            <a:r>
              <a:rPr lang="en-US" sz="2000" dirty="0" err="1" smtClean="0">
                <a:latin typeface="Times New Roman" panose="02020603050405020304" pitchFamily="18" charset="0"/>
                <a:cs typeface="Times New Roman" panose="02020603050405020304" pitchFamily="18" charset="0"/>
              </a:rPr>
              <a:t>ngoài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quyết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định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chuyển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sang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chi </a:t>
            </a:r>
            <a:r>
              <a:rPr lang="en-US" sz="2000" dirty="0" err="1" smtClean="0">
                <a:latin typeface="Times New Roman" panose="02020603050405020304" pitchFamily="18" charset="0"/>
                <a:cs typeface="Times New Roman" panose="02020603050405020304" pitchFamily="18" charset="0"/>
              </a:rPr>
              <a:t>tiết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máy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8487318" y="821195"/>
            <a:ext cx="3083527" cy="2501496"/>
          </a:xfrm>
          <a:prstGeom prst="rect">
            <a:avLst/>
          </a:prstGeom>
        </p:spPr>
      </p:pic>
      <p:pic>
        <p:nvPicPr>
          <p:cNvPr id="8" name="Picture 7"/>
          <p:cNvPicPr>
            <a:picLocks noChangeAspect="1"/>
          </p:cNvPicPr>
          <p:nvPr/>
        </p:nvPicPr>
        <p:blipFill>
          <a:blip r:embed="rId4"/>
          <a:stretch>
            <a:fillRect/>
          </a:stretch>
        </p:blipFill>
        <p:spPr>
          <a:xfrm>
            <a:off x="8487318" y="3659381"/>
            <a:ext cx="3278858" cy="2523184"/>
          </a:xfrm>
          <a:prstGeom prst="rect">
            <a:avLst/>
          </a:prstGeom>
        </p:spPr>
      </p:pic>
    </p:spTree>
    <p:extLst>
      <p:ext uri="{BB962C8B-B14F-4D97-AF65-F5344CB8AC3E}">
        <p14:creationId xmlns:p14="http://schemas.microsoft.com/office/powerpoint/2010/main" val="42948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 r="442" b="10047"/>
          <a:stretch/>
        </p:blipFill>
        <p:spPr>
          <a:xfrm>
            <a:off x="0" y="0"/>
            <a:ext cx="12192000" cy="6858000"/>
          </a:xfrm>
          <a:prstGeom prst="rect">
            <a:avLst/>
          </a:prstGeom>
        </p:spPr>
      </p:pic>
      <p:sp>
        <p:nvSpPr>
          <p:cNvPr id="3" name="Rectangle 2"/>
          <p:cNvSpPr/>
          <p:nvPr/>
        </p:nvSpPr>
        <p:spPr>
          <a:xfrm rot="20644918">
            <a:off x="2147893" y="231820"/>
            <a:ext cx="8438541" cy="1984592"/>
          </a:xfrm>
          <a:prstGeom prst="rect">
            <a:avLst/>
          </a:prstGeom>
          <a:noFill/>
        </p:spPr>
        <p:txBody>
          <a:bodyPr wrap="none" lIns="91440" tIns="45720" rIns="91440" bIns="45720">
            <a:prstTxWarp prst="textTriangle">
              <a:avLst/>
            </a:prstTxWarp>
            <a:spAutoFit/>
          </a:bodyPr>
          <a:lstStyle/>
          <a:p>
            <a:pPr algn="ctr"/>
            <a:r>
              <a:rPr lang="en-US" sz="5400" b="1" dirty="0" smtClean="0">
                <a:ln w="12700" cmpd="sng">
                  <a:solidFill>
                    <a:schemeClr val="accent1">
                      <a:lumMod val="75000"/>
                    </a:schemeClr>
                  </a:solidFill>
                  <a:prstDash val="solid"/>
                </a:ln>
                <a:solidFill>
                  <a:srgbClr val="FF0000"/>
                </a:solidFill>
              </a:rPr>
              <a:t>Thanks for watching</a:t>
            </a:r>
            <a:endParaRPr lang="en-US" sz="5400" b="1" dirty="0">
              <a:ln w="12700" cmpd="sng">
                <a:solidFill>
                  <a:schemeClr val="accent1">
                    <a:lumMod val="75000"/>
                  </a:schemeClr>
                </a:solidFill>
                <a:prstDash val="solid"/>
              </a:ln>
              <a:solidFill>
                <a:srgbClr val="FF0000"/>
              </a:solidFill>
            </a:endParaRPr>
          </a:p>
        </p:txBody>
      </p:sp>
    </p:spTree>
    <p:extLst>
      <p:ext uri="{BB962C8B-B14F-4D97-AF65-F5344CB8AC3E}">
        <p14:creationId xmlns:p14="http://schemas.microsoft.com/office/powerpoint/2010/main" val="1103089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ctrTitle"/>
          </p:nvPr>
        </p:nvSpPr>
        <p:spPr/>
        <p:txBody>
          <a:bodyPr/>
          <a:lstStyle/>
          <a:p>
            <a:endParaRPr lang="en-US"/>
          </a:p>
        </p:txBody>
      </p:sp>
      <p:sp>
        <p:nvSpPr>
          <p:cNvPr id="31" name="Subtitle 30"/>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ounded Rectangle 4"/>
          <p:cNvSpPr/>
          <p:nvPr/>
        </p:nvSpPr>
        <p:spPr>
          <a:xfrm>
            <a:off x="1595451" y="2316163"/>
            <a:ext cx="2446986" cy="1983346"/>
          </a:xfrm>
          <a:prstGeom prst="roundRect">
            <a:avLst/>
          </a:prstGeom>
          <a:solidFill>
            <a:srgbClr val="DFA491"/>
          </a:solidFill>
          <a:ln>
            <a:solidFill>
              <a:srgbClr val="BF7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CÁC PHƯƠNG PHÁP SỬ DỤNG</a:t>
            </a:r>
            <a:endParaRPr lang="en-US" sz="2800" dirty="0">
              <a:solidFill>
                <a:schemeClr val="tx1"/>
              </a:solidFill>
            </a:endParaRPr>
          </a:p>
        </p:txBody>
      </p:sp>
      <p:sp>
        <p:nvSpPr>
          <p:cNvPr id="8" name="Cloud 7"/>
          <p:cNvSpPr/>
          <p:nvPr/>
        </p:nvSpPr>
        <p:spPr>
          <a:xfrm>
            <a:off x="6096000" y="3887019"/>
            <a:ext cx="2818944" cy="2343123"/>
          </a:xfrm>
          <a:prstGeom prst="cloud">
            <a:avLst/>
          </a:prstGeom>
          <a:solidFill>
            <a:srgbClr val="BF7D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solidFill>
                  <a:schemeClr val="tx1"/>
                </a:solidFill>
                <a:latin typeface="Times New Roman" panose="02020603050405020304" pitchFamily="18" charset="0"/>
                <a:cs typeface="Times New Roman" panose="02020603050405020304" pitchFamily="18" charset="0"/>
              </a:rPr>
              <a:t>Phương pháp sử dụng đối với đối thủ cạnh tranh</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9" name="Cloud 8"/>
          <p:cNvSpPr/>
          <p:nvPr/>
        </p:nvSpPr>
        <p:spPr>
          <a:xfrm>
            <a:off x="6005559" y="778495"/>
            <a:ext cx="2833192" cy="2327214"/>
          </a:xfrm>
          <a:prstGeom prst="cloud">
            <a:avLst/>
          </a:prstGeom>
          <a:solidFill>
            <a:srgbClr val="BF7D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noProof="1" smtClean="0">
                <a:solidFill>
                  <a:schemeClr val="tx1"/>
                </a:solidFill>
                <a:latin typeface="Times New Roman" panose="02020603050405020304" pitchFamily="18" charset="0"/>
                <a:cs typeface="Times New Roman" panose="02020603050405020304" pitchFamily="18" charset="0"/>
              </a:rPr>
              <a:t>Phương pháp sử dụng đối với bạn hàng</a:t>
            </a:r>
            <a:endParaRPr lang="vi-VN" sz="2400" noProof="1">
              <a:solidFill>
                <a:schemeClr val="tx1"/>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flipV="1">
            <a:off x="4020066" y="2088444"/>
            <a:ext cx="2075934" cy="7563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4031252" y="3894342"/>
            <a:ext cx="2075934" cy="10711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0461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0" y="826149"/>
            <a:ext cx="11900079" cy="830997"/>
          </a:xfrm>
          <a:prstGeom prst="rect">
            <a:avLst/>
          </a:prstGeom>
          <a:noFill/>
        </p:spPr>
        <p:txBody>
          <a:bodyPr wrap="square" rtlCol="0">
            <a:spAutoFit/>
          </a:bodyPr>
          <a:lstStyle/>
          <a:p>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1.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Phương</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pháp</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sử</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đối</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với</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khách</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hàng</a:t>
            </a:r>
            <a:endParaRPr lang="en-US" sz="4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824248" y="2125014"/>
            <a:ext cx="10315977" cy="3170099"/>
          </a:xfrm>
          <a:prstGeom prst="rect">
            <a:avLst/>
          </a:prstGeom>
          <a:noFill/>
        </p:spPr>
        <p:txBody>
          <a:bodyPr wrap="square" rtlCol="0">
            <a:spAutoFit/>
          </a:bodyPr>
          <a:lstStyle/>
          <a:p>
            <a:pPr marL="285750" indent="-285750">
              <a:buFontTx/>
              <a:buChar char="-"/>
            </a:pPr>
            <a:r>
              <a:rPr lang="vi-VN" sz="2000" b="1" i="1" u="sng" noProof="1" smtClean="0">
                <a:latin typeface="Times New Roman" panose="02020603050405020304" pitchFamily="18" charset="0"/>
                <a:cs typeface="Times New Roman" panose="02020603050405020304" pitchFamily="18" charset="0"/>
              </a:rPr>
              <a:t>Định nghĩa</a:t>
            </a:r>
            <a:r>
              <a:rPr lang="vi-VN" sz="2000" noProof="1" smtClean="0">
                <a:latin typeface="Times New Roman" panose="02020603050405020304" pitchFamily="18" charset="0"/>
                <a:cs typeface="Times New Roman" panose="02020603050405020304" pitchFamily="18" charset="0"/>
              </a:rPr>
              <a:t>: là việc  sử dụng kết hợp các phương pháp thường dùng trong marketing như khoa học nghiên cứu các quy luật cung, cầu, giá cả trên thị trường,…,làm cho quá trình kinh doanh thuận lợi, tồn tại và phát triển trong cạnh tranh</a:t>
            </a:r>
            <a:endParaRPr lang="en-US" sz="2000" noProof="1" smtClean="0">
              <a:latin typeface="Times New Roman" panose="02020603050405020304" pitchFamily="18" charset="0"/>
              <a:cs typeface="Times New Roman" panose="02020603050405020304" pitchFamily="18" charset="0"/>
            </a:endParaRPr>
          </a:p>
          <a:p>
            <a:pPr marL="285750" indent="-285750">
              <a:buFontTx/>
              <a:buChar char="-"/>
            </a:pPr>
            <a:endParaRPr lang="vi-VN" sz="2000" noProof="1" smtClean="0">
              <a:latin typeface="Times New Roman" panose="02020603050405020304" pitchFamily="18" charset="0"/>
              <a:cs typeface="Times New Roman" panose="02020603050405020304" pitchFamily="18" charset="0"/>
            </a:endParaRPr>
          </a:p>
          <a:p>
            <a:pPr marL="285750" indent="-285750">
              <a:buFontTx/>
              <a:buChar char="-"/>
            </a:pPr>
            <a:r>
              <a:rPr lang="vi-VN" sz="2000" noProof="1" smtClean="0">
                <a:latin typeface="Times New Roman" panose="02020603050405020304" pitchFamily="18" charset="0"/>
                <a:cs typeface="Times New Roman" panose="02020603050405020304" pitchFamily="18" charset="0"/>
              </a:rPr>
              <a:t>Các phương pháp thường dùng trong quản trị kinh doanh của các doanh nghiệp xây dựng giao thông:</a:t>
            </a:r>
          </a:p>
          <a:p>
            <a:r>
              <a:rPr lang="vi-VN" sz="2000" noProof="1" smtClean="0">
                <a:latin typeface="Times New Roman" panose="02020603050405020304" pitchFamily="18" charset="0"/>
                <a:cs typeface="Times New Roman" panose="02020603050405020304" pitchFamily="18" charset="0"/>
              </a:rPr>
              <a:t>                                  1. Phương pháp dự đoán n</a:t>
            </a:r>
            <a:r>
              <a:rPr lang="en-US" sz="2000" noProof="1" smtClean="0">
                <a:latin typeface="Times New Roman" panose="02020603050405020304" pitchFamily="18" charset="0"/>
                <a:cs typeface="Times New Roman" panose="02020603050405020304" pitchFamily="18" charset="0"/>
              </a:rPr>
              <a:t>h</a:t>
            </a:r>
            <a:r>
              <a:rPr lang="vi-VN" sz="2000" noProof="1" smtClean="0">
                <a:latin typeface="Times New Roman" panose="02020603050405020304" pitchFamily="18" charset="0"/>
                <a:cs typeface="Times New Roman" panose="02020603050405020304" pitchFamily="18" charset="0"/>
              </a:rPr>
              <a:t>u cầu tiền năng</a:t>
            </a:r>
          </a:p>
          <a:p>
            <a:r>
              <a:rPr lang="vi-VN" sz="2000" noProof="1" smtClean="0">
                <a:latin typeface="Times New Roman" panose="02020603050405020304" pitchFamily="18" charset="0"/>
                <a:cs typeface="Times New Roman" panose="02020603050405020304" pitchFamily="18" charset="0"/>
              </a:rPr>
              <a:t>                                  2. Phương pháp phục vụ và kích thích khách hàng mua hàng</a:t>
            </a:r>
          </a:p>
          <a:p>
            <a:r>
              <a:rPr lang="vi-VN" sz="2000" noProof="1" smtClean="0">
                <a:latin typeface="Times New Roman" panose="02020603050405020304" pitchFamily="18" charset="0"/>
                <a:cs typeface="Times New Roman" panose="02020603050405020304" pitchFamily="18" charset="0"/>
              </a:rPr>
              <a:t>                                  3. Lựa chọn sản phẩm phục vụ nhu cầu khách hàng</a:t>
            </a:r>
          </a:p>
          <a:p>
            <a:r>
              <a:rPr lang="vi-VN" sz="2000" noProof="1" smtClean="0">
                <a:latin typeface="Times New Roman" panose="02020603050405020304" pitchFamily="18" charset="0"/>
                <a:cs typeface="Times New Roman" panose="02020603050405020304" pitchFamily="18" charset="0"/>
              </a:rPr>
              <a:t>                                  4. Thực hiện các hoạt động chiêu thị</a:t>
            </a:r>
          </a:p>
        </p:txBody>
      </p:sp>
    </p:spTree>
    <p:extLst>
      <p:ext uri="{BB962C8B-B14F-4D97-AF65-F5344CB8AC3E}">
        <p14:creationId xmlns:p14="http://schemas.microsoft.com/office/powerpoint/2010/main" val="53892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1000"/>
                                        <p:tgtEl>
                                          <p:spTgt spid="6">
                                            <p:txEl>
                                              <p:pRg st="5" end="5"/>
                                            </p:txEl>
                                          </p:spTgt>
                                        </p:tgtEl>
                                      </p:cBhvr>
                                    </p:animEffect>
                                    <p:anim calcmode="lin" valueType="num">
                                      <p:cBhvr>
                                        <p:cTn id="2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1000"/>
                                        <p:tgtEl>
                                          <p:spTgt spid="6">
                                            <p:txEl>
                                              <p:pRg st="6" end="6"/>
                                            </p:txEl>
                                          </p:spTgt>
                                        </p:tgtEl>
                                      </p:cBhvr>
                                    </p:animEffect>
                                    <p:anim calcmode="lin" valueType="num">
                                      <p:cBhvr>
                                        <p:cTn id="3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yêu</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2"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395471" y="383957"/>
            <a:ext cx="8654602" cy="646331"/>
          </a:xfrm>
          <a:prstGeom prst="rect">
            <a:avLst/>
          </a:prstGeom>
          <a:noFill/>
        </p:spPr>
        <p:txBody>
          <a:bodyPr wrap="square" rtlCol="0">
            <a:spAutoFit/>
          </a:bodyPr>
          <a:lstStyle/>
          <a:p>
            <a:r>
              <a:rPr lang="en-US" sz="3600" noProof="1" smtClean="0">
                <a:latin typeface="Times New Roman" panose="02020603050405020304" pitchFamily="18" charset="0"/>
                <a:cs typeface="Times New Roman" panose="02020603050405020304" pitchFamily="18" charset="0"/>
              </a:rPr>
              <a:t>1.1 </a:t>
            </a:r>
            <a:r>
              <a:rPr lang="vi-VN" sz="3600" noProof="1" smtClean="0">
                <a:latin typeface="Times New Roman" panose="02020603050405020304" pitchFamily="18" charset="0"/>
                <a:cs typeface="Times New Roman" panose="02020603050405020304" pitchFamily="18" charset="0"/>
              </a:rPr>
              <a:t>Phương pháp dự đoán nhu cầu tiềm năng</a:t>
            </a:r>
            <a:endParaRPr lang="vi-VN" sz="3600" noProof="1">
              <a:latin typeface="Times New Roman" panose="02020603050405020304" pitchFamily="18" charset="0"/>
              <a:cs typeface="Times New Roman" panose="02020603050405020304" pitchFamily="18" charset="0"/>
            </a:endParaRPr>
          </a:p>
        </p:txBody>
      </p:sp>
      <p:sp>
        <p:nvSpPr>
          <p:cNvPr id="6" name="TextBox 5"/>
          <p:cNvSpPr txBox="1"/>
          <p:nvPr/>
        </p:nvSpPr>
        <p:spPr>
          <a:xfrm>
            <a:off x="1223493" y="1236372"/>
            <a:ext cx="7508383" cy="528034"/>
          </a:xfrm>
          <a:prstGeom prst="rect">
            <a:avLst/>
          </a:prstGeom>
          <a:noFill/>
        </p:spPr>
        <p:txBody>
          <a:bodyPr wrap="square" rtlCol="0">
            <a:spAutoFit/>
          </a:bodyPr>
          <a:lstStyle/>
          <a:p>
            <a:endParaRPr lang="en-US"/>
          </a:p>
        </p:txBody>
      </p:sp>
      <p:sp>
        <p:nvSpPr>
          <p:cNvPr id="7" name="TextBox 6"/>
          <p:cNvSpPr txBox="1"/>
          <p:nvPr/>
        </p:nvSpPr>
        <p:spPr>
          <a:xfrm>
            <a:off x="1375893" y="1594199"/>
            <a:ext cx="9440214" cy="1631216"/>
          </a:xfrm>
          <a:prstGeom prst="rect">
            <a:avLst/>
          </a:prstGeom>
          <a:noFill/>
        </p:spPr>
        <p:txBody>
          <a:bodyPr wrap="square" rtlCol="0">
            <a:spAutoFit/>
          </a:bodyPr>
          <a:lstStyle/>
          <a:p>
            <a:pPr marL="285750" indent="-285750">
              <a:buFontTx/>
              <a:buChar char="-"/>
            </a:pPr>
            <a:r>
              <a:rPr lang="en-US" sz="2000" b="1" i="1" u="sng" dirty="0" err="1" smtClean="0">
                <a:latin typeface="Times New Roman" panose="02020603050405020304" pitchFamily="18" charset="0"/>
                <a:cs typeface="Times New Roman" panose="02020603050405020304" pitchFamily="18" charset="0"/>
              </a:rPr>
              <a:t>Định</a:t>
            </a:r>
            <a:r>
              <a:rPr lang="en-US" sz="2000" b="1" i="1" u="sng" dirty="0" smtClean="0">
                <a:latin typeface="Times New Roman" panose="02020603050405020304" pitchFamily="18" charset="0"/>
                <a:cs typeface="Times New Roman" panose="02020603050405020304" pitchFamily="18" charset="0"/>
              </a:rPr>
              <a:t> </a:t>
            </a:r>
            <a:r>
              <a:rPr lang="en-US" sz="2000" b="1" i="1" u="sng" dirty="0" err="1" smtClean="0">
                <a:latin typeface="Times New Roman" panose="02020603050405020304" pitchFamily="18" charset="0"/>
                <a:cs typeface="Times New Roman" panose="02020603050405020304" pitchFamily="18" charset="0"/>
              </a:rPr>
              <a:t>nghĩa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việc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đoán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tiêu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thụ</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nghiêp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cung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về</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lượng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chủng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mà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đáp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ứng</a:t>
            </a: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285750" indent="-285750">
              <a:buFontTx/>
              <a:buChar char="-"/>
            </a:pPr>
            <a:r>
              <a:rPr lang="en-US" sz="2000" dirty="0" err="1" smtClean="0">
                <a:latin typeface="Times New Roman" panose="02020603050405020304" pitchFamily="18" charset="0"/>
                <a:cs typeface="Times New Roman" panose="02020603050405020304" pitchFamily="18" charset="0"/>
              </a:rPr>
              <a:t>Phân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tổ</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chức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ta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thể</a:t>
            </a:r>
            <a:r>
              <a:rPr lang="en-US" sz="2000" dirty="0" smtClean="0">
                <a:latin typeface="Times New Roman" panose="02020603050405020304" pitchFamily="18" charset="0"/>
                <a:cs typeface="Times New Roman" panose="02020603050405020304" pitchFamily="18" charset="0"/>
              </a:rPr>
              <a:t> chia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họ</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2 </a:t>
            </a:r>
            <a:r>
              <a:rPr lang="en-US" sz="2000" dirty="0" err="1" smtClean="0">
                <a:latin typeface="Times New Roman" panose="02020603050405020304" pitchFamily="18" charset="0"/>
                <a:cs typeface="Times New Roman" panose="02020603050405020304" pitchFamily="18" charset="0"/>
              </a:rPr>
              <a:t>nhóm</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170090" y="3317137"/>
            <a:ext cx="7959144" cy="1015663"/>
          </a:xfrm>
          <a:prstGeom prst="rect">
            <a:avLst/>
          </a:prstGeom>
          <a:noFill/>
        </p:spPr>
        <p:txBody>
          <a:bodyPr wrap="square" rtlCol="0">
            <a:spAutoFit/>
          </a:bodyPr>
          <a:lstStyle/>
          <a:p>
            <a:r>
              <a:rPr lang="vi-VN"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a:t>
            </a:r>
            <a:r>
              <a:rPr lang="vi-VN" sz="2000" dirty="0" smtClean="0">
                <a:latin typeface="Times New Roman" panose="02020603050405020304" pitchFamily="18" charset="0"/>
                <a:cs typeface="Times New Roman" panose="02020603050405020304" pitchFamily="18" charset="0"/>
              </a:rPr>
              <a:t>ác sản phẩm xây dựng: nhà cửa, cầu đường, công trình thoát nước…..</a:t>
            </a:r>
            <a:endParaRPr lang="en-US" sz="2000" dirty="0" smtClean="0">
              <a:latin typeface="Times New Roman" panose="02020603050405020304" pitchFamily="18" charset="0"/>
              <a:cs typeface="Times New Roman" panose="02020603050405020304" pitchFamily="18" charset="0"/>
            </a:endParaRPr>
          </a:p>
          <a:p>
            <a:r>
              <a:rPr lang="vi-VN" sz="2000" dirty="0" smtClean="0">
                <a:latin typeface="Times New Roman" panose="02020603050405020304" pitchFamily="18" charset="0"/>
                <a:cs typeface="Times New Roman" panose="02020603050405020304" pitchFamily="18" charset="0"/>
              </a:rPr>
              <a:t>+ Các sản phẩm mang tính công nghiệp: vật liệu xây dựng, các cấu kiện đúc sẵn, các chi tiết phục vụ máy xây dựng…. </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56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arn(inVertical)">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randombar(horizontal)">
                                      <p:cBhvr>
                                        <p:cTn id="2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363" y="-116132"/>
            <a:ext cx="12424725" cy="7090263"/>
          </a:xfrm>
          <a:prstGeom prst="rect">
            <a:avLst/>
          </a:prstGeom>
        </p:spPr>
      </p:pic>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2567940" y="1690688"/>
            <a:ext cx="6196588" cy="3983521"/>
          </a:xfrm>
          <a:prstGeom prst="rect">
            <a:avLst/>
          </a:prstGeom>
        </p:spPr>
      </p:pic>
      <p:pic>
        <p:nvPicPr>
          <p:cNvPr id="6" name="Picture 5"/>
          <p:cNvPicPr>
            <a:picLocks noChangeAspect="1"/>
          </p:cNvPicPr>
          <p:nvPr/>
        </p:nvPicPr>
        <p:blipFill>
          <a:blip r:embed="rId4"/>
          <a:stretch>
            <a:fillRect/>
          </a:stretch>
        </p:blipFill>
        <p:spPr>
          <a:xfrm>
            <a:off x="2969706" y="1690688"/>
            <a:ext cx="5193444" cy="3890070"/>
          </a:xfrm>
          <a:prstGeom prst="rect">
            <a:avLst/>
          </a:prstGeom>
        </p:spPr>
      </p:pic>
      <p:sp>
        <p:nvSpPr>
          <p:cNvPr id="3" name="Content Placeholder 2"/>
          <p:cNvSpPr>
            <a:spLocks noGrp="1"/>
          </p:cNvSpPr>
          <p:nvPr>
            <p:ph idx="1"/>
          </p:nvPr>
        </p:nvSpPr>
        <p:spPr>
          <a:xfrm>
            <a:off x="2425899" y="2770883"/>
            <a:ext cx="6281057" cy="1696403"/>
          </a:xfrm>
        </p:spPr>
        <p:txBody>
          <a:bodyPr>
            <a:normAutofit/>
          </a:bodyPr>
          <a:lstStyle/>
          <a:p>
            <a:pPr marL="0" indent="0">
              <a:buNone/>
            </a:pPr>
            <a:r>
              <a:rPr lang="vi-VN" sz="2000" dirty="0">
                <a:latin typeface="+mj-lt"/>
              </a:rPr>
              <a:t>Dựa vào </a:t>
            </a:r>
            <a:r>
              <a:rPr lang="vi-VN" sz="2000" dirty="0" smtClean="0">
                <a:latin typeface="+mj-lt"/>
              </a:rPr>
              <a:t>k</a:t>
            </a:r>
            <a:r>
              <a:rPr lang="en-US" sz="2000" dirty="0" err="1" smtClean="0">
                <a:latin typeface="+mj-lt"/>
              </a:rPr>
              <a:t>ết</a:t>
            </a:r>
            <a:r>
              <a:rPr lang="en-US" sz="2000" dirty="0" smtClean="0">
                <a:latin typeface="+mj-lt"/>
              </a:rPr>
              <a:t> </a:t>
            </a:r>
            <a:r>
              <a:rPr lang="en-US" sz="2000" dirty="0" err="1" smtClean="0">
                <a:latin typeface="+mj-lt"/>
              </a:rPr>
              <a:t>quả</a:t>
            </a:r>
            <a:r>
              <a:rPr lang="vi-VN" sz="2000" dirty="0" smtClean="0">
                <a:latin typeface="+mj-lt"/>
              </a:rPr>
              <a:t> </a:t>
            </a:r>
            <a:r>
              <a:rPr lang="vi-VN" sz="2000" dirty="0">
                <a:latin typeface="+mj-lt"/>
              </a:rPr>
              <a:t>điều tra thị trường tiêu thụ và thị trường </a:t>
            </a:r>
            <a:r>
              <a:rPr lang="vi-VN" sz="2000" dirty="0" smtClean="0">
                <a:latin typeface="+mj-lt"/>
              </a:rPr>
              <a:t>s</a:t>
            </a:r>
            <a:r>
              <a:rPr lang="en-US" sz="2000" dirty="0" err="1" smtClean="0">
                <a:latin typeface="+mj-lt"/>
              </a:rPr>
              <a:t>ản</a:t>
            </a:r>
            <a:r>
              <a:rPr lang="en-US" sz="2000" dirty="0" smtClean="0">
                <a:latin typeface="+mj-lt"/>
              </a:rPr>
              <a:t> </a:t>
            </a:r>
            <a:r>
              <a:rPr lang="vi-VN" sz="2000" dirty="0" smtClean="0">
                <a:latin typeface="+mj-lt"/>
              </a:rPr>
              <a:t>x</a:t>
            </a:r>
            <a:r>
              <a:rPr lang="en-US" sz="2000" dirty="0" err="1" smtClean="0">
                <a:latin typeface="+mj-lt"/>
              </a:rPr>
              <a:t>uất</a:t>
            </a:r>
            <a:r>
              <a:rPr lang="en-US" sz="2000" dirty="0" smtClean="0">
                <a:latin typeface="+mj-lt"/>
              </a:rPr>
              <a:t> </a:t>
            </a:r>
            <a:r>
              <a:rPr lang="vi-VN" sz="2000" dirty="0" smtClean="0">
                <a:latin typeface="+mj-lt"/>
              </a:rPr>
              <a:t> </a:t>
            </a:r>
            <a:r>
              <a:rPr lang="vi-VN" sz="2000" dirty="0">
                <a:latin typeface="+mj-lt"/>
              </a:rPr>
              <a:t>doanh nghiệp thấy rằng các vật liệu </a:t>
            </a:r>
            <a:r>
              <a:rPr lang="en-US" sz="2000" dirty="0" err="1" smtClean="0">
                <a:latin typeface="+mj-lt"/>
              </a:rPr>
              <a:t>xây</a:t>
            </a:r>
            <a:r>
              <a:rPr lang="en-US" sz="2000" dirty="0" smtClean="0">
                <a:latin typeface="+mj-lt"/>
              </a:rPr>
              <a:t> </a:t>
            </a:r>
            <a:r>
              <a:rPr lang="en-US" sz="2000" dirty="0" err="1" smtClean="0">
                <a:latin typeface="+mj-lt"/>
              </a:rPr>
              <a:t>dựng</a:t>
            </a:r>
            <a:r>
              <a:rPr lang="vi-VN" sz="2000" dirty="0" smtClean="0">
                <a:latin typeface="+mj-lt"/>
              </a:rPr>
              <a:t>, </a:t>
            </a:r>
            <a:r>
              <a:rPr lang="vi-VN" sz="2000" dirty="0">
                <a:latin typeface="+mj-lt"/>
              </a:rPr>
              <a:t>các cấu kiện đúc sẵn, các chi tiết phục vụ xây dựng trong thời gian tới sẽ </a:t>
            </a:r>
            <a:r>
              <a:rPr lang="en-US" sz="2000" dirty="0" err="1" smtClean="0">
                <a:latin typeface="+mj-lt"/>
              </a:rPr>
              <a:t>được</a:t>
            </a:r>
            <a:r>
              <a:rPr lang="vi-VN" sz="2000" dirty="0" smtClean="0">
                <a:latin typeface="+mj-lt"/>
              </a:rPr>
              <a:t> </a:t>
            </a:r>
            <a:r>
              <a:rPr lang="vi-VN" sz="2000" dirty="0">
                <a:latin typeface="+mj-lt"/>
              </a:rPr>
              <a:t>tiêu thụ nhiều thì doanh nghiệp sẽ </a:t>
            </a:r>
            <a:r>
              <a:rPr lang="vi-VN" sz="2000" dirty="0" smtClean="0">
                <a:latin typeface="+mj-lt"/>
              </a:rPr>
              <a:t>s</a:t>
            </a:r>
            <a:r>
              <a:rPr lang="en-US" sz="2000" dirty="0" err="1" smtClean="0">
                <a:latin typeface="+mj-lt"/>
              </a:rPr>
              <a:t>ản</a:t>
            </a:r>
            <a:r>
              <a:rPr lang="en-US" sz="2000" dirty="0" smtClean="0">
                <a:latin typeface="+mj-lt"/>
              </a:rPr>
              <a:t> </a:t>
            </a:r>
            <a:r>
              <a:rPr lang="vi-VN" sz="2000" dirty="0" smtClean="0">
                <a:latin typeface="+mj-lt"/>
              </a:rPr>
              <a:t>x</a:t>
            </a:r>
            <a:r>
              <a:rPr lang="en-US" sz="2000" dirty="0" err="1" smtClean="0">
                <a:latin typeface="+mj-lt"/>
              </a:rPr>
              <a:t>uất</a:t>
            </a:r>
            <a:r>
              <a:rPr lang="vi-VN" sz="2000" dirty="0" smtClean="0">
                <a:latin typeface="+mj-lt"/>
              </a:rPr>
              <a:t> </a:t>
            </a:r>
            <a:r>
              <a:rPr lang="vi-VN" sz="2000" dirty="0">
                <a:latin typeface="+mj-lt"/>
              </a:rPr>
              <a:t>ra nhiều</a:t>
            </a:r>
            <a:endParaRPr lang="en-US" sz="2000" dirty="0">
              <a:latin typeface="+mj-lt"/>
            </a:endParaRPr>
          </a:p>
        </p:txBody>
      </p:sp>
    </p:spTree>
    <p:extLst>
      <p:ext uri="{BB962C8B-B14F-4D97-AF65-F5344CB8AC3E}">
        <p14:creationId xmlns:p14="http://schemas.microsoft.com/office/powerpoint/2010/main" val="37999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yêu</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2"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223493" y="1236372"/>
            <a:ext cx="7508383" cy="528034"/>
          </a:xfrm>
          <a:prstGeom prst="rect">
            <a:avLst/>
          </a:prstGeom>
          <a:noFill/>
        </p:spPr>
        <p:txBody>
          <a:bodyPr wrap="square" rtlCol="0">
            <a:spAutoFit/>
          </a:bodyPr>
          <a:lstStyle/>
          <a:p>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62" y="0"/>
            <a:ext cx="12245662" cy="6858000"/>
          </a:xfrm>
          <a:prstGeom prst="rect">
            <a:avLst/>
          </a:prstGeom>
        </p:spPr>
      </p:pic>
      <p:sp>
        <p:nvSpPr>
          <p:cNvPr id="11" name="TextBox 10"/>
          <p:cNvSpPr txBox="1"/>
          <p:nvPr/>
        </p:nvSpPr>
        <p:spPr>
          <a:xfrm>
            <a:off x="2601531" y="585265"/>
            <a:ext cx="11623183" cy="707886"/>
          </a:xfrm>
          <a:prstGeom prst="rect">
            <a:avLst/>
          </a:prstGeom>
          <a:noFill/>
        </p:spPr>
        <p:txBody>
          <a:bodyPr wrap="square" rtlCol="0">
            <a:spAutoFit/>
          </a:bodyPr>
          <a:lstStyle/>
          <a:p>
            <a:r>
              <a:rPr lang="vi-VN" sz="4000" i="1" u="sng" dirty="0" smtClean="0">
                <a:effectLst>
                  <a:outerShdw blurRad="38100" dist="38100" dir="2700000" algn="tl">
                    <a:srgbClr val="000000">
                      <a:alpha val="43137"/>
                    </a:srgbClr>
                  </a:outerShdw>
                </a:effectLst>
              </a:rPr>
              <a:t>phương pháp phân đoạn thị trường</a:t>
            </a:r>
            <a:endParaRPr lang="vi-VN" sz="4000" i="1" u="sng" dirty="0">
              <a:effectLst>
                <a:outerShdw blurRad="38100" dist="38100" dir="2700000" algn="tl">
                  <a:srgbClr val="000000">
                    <a:alpha val="43137"/>
                  </a:srgbClr>
                </a:outerShdw>
              </a:effectLst>
            </a:endParaRPr>
          </a:p>
        </p:txBody>
      </p:sp>
      <p:sp>
        <p:nvSpPr>
          <p:cNvPr id="12" name="TextBox 11"/>
          <p:cNvSpPr txBox="1"/>
          <p:nvPr/>
        </p:nvSpPr>
        <p:spPr>
          <a:xfrm>
            <a:off x="2601531" y="1940183"/>
            <a:ext cx="9066727" cy="3108543"/>
          </a:xfrm>
          <a:prstGeom prst="rect">
            <a:avLst/>
          </a:prstGeom>
          <a:noFill/>
        </p:spPr>
        <p:txBody>
          <a:bodyPr wrap="square" rtlCol="0">
            <a:spAutoFit/>
          </a:bodyPr>
          <a:lstStyle/>
          <a:p>
            <a:pPr marL="285750" indent="-285750">
              <a:buFontTx/>
              <a:buChar char="-"/>
            </a:pPr>
            <a:r>
              <a:rPr lang="vi-VN" sz="2400" b="1" i="1" u="sng" dirty="0" smtClean="0">
                <a:solidFill>
                  <a:schemeClr val="accent3">
                    <a:lumMod val="75000"/>
                  </a:schemeClr>
                </a:solidFill>
                <a:latin typeface="+mj-lt"/>
              </a:rPr>
              <a:t>Định nghĩa</a:t>
            </a:r>
            <a:r>
              <a:rPr lang="vi-VN" sz="2000" dirty="0" smtClean="0">
                <a:latin typeface="+mj-lt"/>
              </a:rPr>
              <a:t>: phân đoạn thị trường (market segmentation) là việc chia thị trường thành những mảng, những khu vực tách biệt tùy thuộc vào các đặc điểm khác nha</a:t>
            </a:r>
            <a:r>
              <a:rPr lang="en-US" sz="2000" dirty="0" smtClean="0">
                <a:latin typeface="+mj-lt"/>
              </a:rPr>
              <a:t>u</a:t>
            </a:r>
            <a:r>
              <a:rPr lang="vi-VN" sz="2000" dirty="0" smtClean="0">
                <a:latin typeface="+mj-lt"/>
              </a:rPr>
              <a:t> về nhu cầu tiêu thụ, thị hiếu, tính chất của người tiêu dùng. Phân đoạn thị trường còn là cơ sở tiền đề để xây dựng chiến lược thị trường của doanh nghiệp.</a:t>
            </a:r>
          </a:p>
          <a:p>
            <a:pPr marL="285750" indent="-285750">
              <a:buFontTx/>
              <a:buChar char="-"/>
            </a:pPr>
            <a:r>
              <a:rPr lang="vi-VN" sz="2400" b="1" i="1" u="sng" dirty="0" smtClean="0">
                <a:solidFill>
                  <a:schemeClr val="accent3">
                    <a:lumMod val="75000"/>
                  </a:schemeClr>
                </a:solidFill>
                <a:latin typeface="+mj-lt"/>
              </a:rPr>
              <a:t>Mục đích</a:t>
            </a:r>
            <a:r>
              <a:rPr lang="vi-VN" sz="2000" dirty="0" smtClean="0">
                <a:latin typeface="+mj-lt"/>
              </a:rPr>
              <a:t>:  tách rõ phần mà doanh nghiệp (1 chủ thể bán ) có thể chiếm lĩnh và phục vụ cho người tiêu dùng có ưu thế hơn hẳn các doanh nghiệp khác (chủ thể tham gia bán hàng)</a:t>
            </a:r>
            <a:endParaRPr lang="en-US" sz="2000" dirty="0" smtClean="0">
              <a:latin typeface="+mj-lt"/>
            </a:endParaRPr>
          </a:p>
          <a:p>
            <a:pPr marL="285750" indent="-285750">
              <a:buFontTx/>
              <a:buChar char="-"/>
            </a:pPr>
            <a:r>
              <a:rPr lang="en-US" sz="2400" b="1" i="1" u="sng" dirty="0" err="1" smtClean="0">
                <a:solidFill>
                  <a:schemeClr val="accent3">
                    <a:lumMod val="75000"/>
                  </a:schemeClr>
                </a:solidFill>
                <a:latin typeface="Times New Roman" panose="02020603050405020304" pitchFamily="18" charset="0"/>
                <a:cs typeface="Times New Roman" panose="02020603050405020304" pitchFamily="18" charset="0"/>
              </a:rPr>
              <a:t>Phân</a:t>
            </a:r>
            <a:r>
              <a:rPr lang="en-US" sz="2400" b="1" i="1" u="sng"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2400" b="1" i="1" u="sng" dirty="0" err="1" smtClean="0">
                <a:solidFill>
                  <a:schemeClr val="accent3">
                    <a:lumMod val="75000"/>
                  </a:schemeClr>
                </a:solidFill>
                <a:latin typeface="Times New Roman" panose="02020603050405020304" pitchFamily="18" charset="0"/>
                <a:cs typeface="Times New Roman" panose="02020603050405020304" pitchFamily="18" charset="0"/>
              </a:rPr>
              <a:t>loại</a:t>
            </a:r>
            <a:r>
              <a:rPr lang="en-US" sz="2400" b="1" i="1" u="sng"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2400" dirty="0" smtClean="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đoạn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theo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chủng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nhà</a:t>
            </a:r>
            <a:r>
              <a:rPr lang="en-US" sz="2000" dirty="0" smtClean="0">
                <a:latin typeface="Times New Roman" panose="02020603050405020304" pitchFamily="18" charset="0"/>
                <a:cs typeface="Times New Roman" panose="02020603050405020304" pitchFamily="18" charset="0"/>
              </a:rPr>
              <a:t> ở, </a:t>
            </a:r>
            <a:r>
              <a:rPr lang="en-US" sz="2000" dirty="0" err="1" smtClean="0">
                <a:latin typeface="Times New Roman" panose="02020603050405020304" pitchFamily="18" charset="0"/>
                <a:cs typeface="Times New Roman" panose="02020603050405020304" pitchFamily="18" charset="0"/>
              </a:rPr>
              <a:t>thương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thông</a:t>
            </a:r>
            <a:r>
              <a:rPr lang="en-US" sz="2000" dirty="0" smtClean="0">
                <a:latin typeface="Times New Roman" panose="02020603050405020304" pitchFamily="18" charset="0"/>
                <a:cs typeface="Times New Roman" panose="02020603050405020304" pitchFamily="18" charset="0"/>
              </a:rPr>
              <a:t>…</a:t>
            </a:r>
            <a:endParaRPr lang="vi-VN" sz="2000" b="1" i="1" u="sng"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08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000"/>
                                        <p:tgtEl>
                                          <p:spTgt spid="12">
                                            <p:txEl>
                                              <p:pRg st="0" end="0"/>
                                            </p:txEl>
                                          </p:spTgt>
                                        </p:tgtEl>
                                      </p:cBhvr>
                                    </p:animEffect>
                                    <p:anim calcmode="lin" valueType="num">
                                      <p:cBhvr>
                                        <p:cTn id="1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wipe(down)">
                                      <p:cBhvr>
                                        <p:cTn id="19" dur="500"/>
                                        <p:tgtEl>
                                          <p:spTgt spid="1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circle(in)">
                                      <p:cBhvr>
                                        <p:cTn id="24" dur="20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28034" y="91400"/>
            <a:ext cx="11522299" cy="646331"/>
          </a:xfrm>
          <a:prstGeom prst="rect">
            <a:avLst/>
          </a:prstGeom>
          <a:noFill/>
        </p:spPr>
        <p:txBody>
          <a:bodyPr wrap="square" rtlCol="0">
            <a:spAutoFit/>
          </a:bodyPr>
          <a:lstStyle/>
          <a:p>
            <a:r>
              <a:rPr lang="en-US" sz="3600" dirty="0" smtClean="0"/>
              <a:t>1.2 </a:t>
            </a:r>
            <a:r>
              <a:rPr lang="en-US" sz="3600" dirty="0" err="1" smtClean="0"/>
              <a:t>Phương</a:t>
            </a:r>
            <a:r>
              <a:rPr lang="en-US" sz="3600" dirty="0" smtClean="0"/>
              <a:t> </a:t>
            </a:r>
            <a:r>
              <a:rPr lang="en-US" sz="3600" dirty="0" err="1" smtClean="0"/>
              <a:t>pháp</a:t>
            </a:r>
            <a:r>
              <a:rPr lang="en-US" sz="3600" dirty="0" smtClean="0"/>
              <a:t> </a:t>
            </a:r>
            <a:r>
              <a:rPr lang="en-US" sz="3600" dirty="0" err="1" smtClean="0"/>
              <a:t>phục</a:t>
            </a:r>
            <a:r>
              <a:rPr lang="en-US" sz="3600" dirty="0" smtClean="0"/>
              <a:t> </a:t>
            </a:r>
            <a:r>
              <a:rPr lang="en-US" sz="3600" dirty="0" err="1" smtClean="0"/>
              <a:t>vụ</a:t>
            </a:r>
            <a:r>
              <a:rPr lang="en-US" sz="3600" dirty="0" smtClean="0"/>
              <a:t> </a:t>
            </a:r>
            <a:r>
              <a:rPr lang="en-US" sz="3600" dirty="0" err="1" smtClean="0"/>
              <a:t>và</a:t>
            </a:r>
            <a:r>
              <a:rPr lang="en-US" sz="3600" dirty="0" smtClean="0"/>
              <a:t> </a:t>
            </a:r>
            <a:r>
              <a:rPr lang="en-US" sz="3600" dirty="0" err="1" smtClean="0"/>
              <a:t>kích</a:t>
            </a:r>
            <a:r>
              <a:rPr lang="en-US" sz="3600" dirty="0" smtClean="0"/>
              <a:t> </a:t>
            </a:r>
            <a:r>
              <a:rPr lang="en-US" sz="3600" dirty="0" err="1" smtClean="0"/>
              <a:t>thích</a:t>
            </a:r>
            <a:r>
              <a:rPr lang="en-US" sz="3600" dirty="0" smtClean="0"/>
              <a:t> </a:t>
            </a:r>
            <a:r>
              <a:rPr lang="en-US" sz="3600" dirty="0" err="1" smtClean="0"/>
              <a:t>khách</a:t>
            </a:r>
            <a:r>
              <a:rPr lang="en-US" sz="3600" dirty="0" smtClean="0"/>
              <a:t> </a:t>
            </a:r>
            <a:r>
              <a:rPr lang="en-US" sz="3600" dirty="0" err="1" smtClean="0"/>
              <a:t>hàng</a:t>
            </a:r>
            <a:r>
              <a:rPr lang="en-US" sz="3600" dirty="0" smtClean="0"/>
              <a:t> </a:t>
            </a:r>
            <a:r>
              <a:rPr lang="en-US" sz="3600" dirty="0" err="1" smtClean="0"/>
              <a:t>mua</a:t>
            </a:r>
            <a:r>
              <a:rPr lang="en-US" sz="3600" dirty="0" smtClean="0"/>
              <a:t> </a:t>
            </a:r>
            <a:r>
              <a:rPr lang="en-US" sz="3600" dirty="0" err="1" smtClean="0"/>
              <a:t>hàng</a:t>
            </a:r>
            <a:endParaRPr lang="en-US" sz="3600" dirty="0"/>
          </a:p>
        </p:txBody>
      </p:sp>
      <p:sp>
        <p:nvSpPr>
          <p:cNvPr id="5" name="Left-Right-Up Arrow 4"/>
          <p:cNvSpPr/>
          <p:nvPr/>
        </p:nvSpPr>
        <p:spPr>
          <a:xfrm>
            <a:off x="3786388" y="2121793"/>
            <a:ext cx="5640947" cy="2949263"/>
          </a:xfrm>
          <a:prstGeom prst="leftRightUpArrow">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noProof="1" smtClean="0"/>
              <a:t>Các yếu tố tác động tới nhu cầu mua hàng của khách hàng</a:t>
            </a:r>
            <a:endParaRPr lang="vi-VN" sz="2400" noProof="1"/>
          </a:p>
        </p:txBody>
      </p:sp>
      <p:sp>
        <p:nvSpPr>
          <p:cNvPr id="6" name="Oval 5"/>
          <p:cNvSpPr/>
          <p:nvPr/>
        </p:nvSpPr>
        <p:spPr>
          <a:xfrm>
            <a:off x="1627029" y="3245475"/>
            <a:ext cx="2026273" cy="1957589"/>
          </a:xfrm>
          <a:prstGeom prst="ellipse">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yếu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mua</a:t>
            </a:r>
            <a:endParaRPr lang="en-US" dirty="0">
              <a:latin typeface="Times New Roman" panose="02020603050405020304" pitchFamily="18" charset="0"/>
              <a:cs typeface="Times New Roman" panose="02020603050405020304" pitchFamily="18" charset="0"/>
            </a:endParaRPr>
          </a:p>
        </p:txBody>
      </p:sp>
      <p:sp>
        <p:nvSpPr>
          <p:cNvPr id="7" name="Oval 6"/>
          <p:cNvSpPr/>
          <p:nvPr/>
        </p:nvSpPr>
        <p:spPr>
          <a:xfrm>
            <a:off x="5355465" y="674892"/>
            <a:ext cx="2717441" cy="1275840"/>
          </a:xfrm>
          <a:prstGeom prst="ellipse">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yếu</a:t>
            </a:r>
            <a:r>
              <a:rPr lang="en-US" dirty="0" smtClean="0"/>
              <a:t> </a:t>
            </a:r>
            <a:r>
              <a:rPr lang="en-US" dirty="0" err="1" smtClean="0"/>
              <a:t>tố</a:t>
            </a:r>
            <a:r>
              <a:rPr lang="en-US" dirty="0" smtClean="0"/>
              <a:t> </a:t>
            </a:r>
            <a:r>
              <a:rPr lang="en-US" dirty="0" err="1" smtClean="0"/>
              <a:t>bên</a:t>
            </a:r>
            <a:r>
              <a:rPr lang="en-US" dirty="0" smtClean="0"/>
              <a:t> </a:t>
            </a:r>
            <a:r>
              <a:rPr lang="en-US" dirty="0" err="1" smtClean="0"/>
              <a:t>bán</a:t>
            </a:r>
            <a:endParaRPr lang="en-US" dirty="0"/>
          </a:p>
        </p:txBody>
      </p:sp>
      <p:sp>
        <p:nvSpPr>
          <p:cNvPr id="8" name="Oval 7"/>
          <p:cNvSpPr/>
          <p:nvPr/>
        </p:nvSpPr>
        <p:spPr>
          <a:xfrm>
            <a:off x="9755746" y="3164981"/>
            <a:ext cx="2107842" cy="1957589"/>
          </a:xfrm>
          <a:prstGeom prst="ellipse">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yếu</a:t>
            </a:r>
            <a:r>
              <a:rPr lang="en-US" dirty="0" smtClean="0"/>
              <a:t> </a:t>
            </a:r>
            <a:r>
              <a:rPr lang="en-US" dirty="0" err="1" smtClean="0"/>
              <a:t>tố</a:t>
            </a:r>
            <a:r>
              <a:rPr lang="en-US" dirty="0" smtClean="0"/>
              <a:t> </a:t>
            </a:r>
            <a:r>
              <a:rPr lang="en-US" dirty="0" err="1" smtClean="0"/>
              <a:t>của</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vĩ</a:t>
            </a:r>
            <a:r>
              <a:rPr lang="en-US" dirty="0" smtClean="0"/>
              <a:t> </a:t>
            </a:r>
            <a:r>
              <a:rPr lang="en-US" dirty="0" err="1" smtClean="0"/>
              <a:t>mô</a:t>
            </a:r>
            <a:endParaRPr lang="en-US" dirty="0"/>
          </a:p>
        </p:txBody>
      </p:sp>
    </p:spTree>
    <p:extLst>
      <p:ext uri="{BB962C8B-B14F-4D97-AF65-F5344CB8AC3E}">
        <p14:creationId xmlns:p14="http://schemas.microsoft.com/office/powerpoint/2010/main" val="103976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2" name="TextBox 1"/>
          <p:cNvSpPr txBox="1"/>
          <p:nvPr/>
        </p:nvSpPr>
        <p:spPr>
          <a:xfrm>
            <a:off x="2550017" y="167426"/>
            <a:ext cx="9337183" cy="646331"/>
          </a:xfrm>
          <a:prstGeom prst="rect">
            <a:avLst/>
          </a:prstGeom>
          <a:noFill/>
        </p:spPr>
        <p:txBody>
          <a:bodyPr wrap="square" rtlCol="0">
            <a:spAutoFit/>
          </a:bodyPr>
          <a:lstStyle/>
          <a:p>
            <a:r>
              <a:rPr lang="vi-VN" sz="3600" b="1" i="1" u="sng" noProof="1" smtClean="0">
                <a:solidFill>
                  <a:schemeClr val="accent5"/>
                </a:solidFill>
                <a:latin typeface="Times New Roman" panose="02020603050405020304" pitchFamily="18" charset="0"/>
                <a:cs typeface="Times New Roman" panose="02020603050405020304" pitchFamily="18" charset="0"/>
              </a:rPr>
              <a:t>Các yếu tố bên mua</a:t>
            </a:r>
            <a:endParaRPr lang="vi-VN" sz="3600" noProof="1">
              <a:latin typeface="Times New Roman" panose="02020603050405020304" pitchFamily="18" charset="0"/>
              <a:cs typeface="Times New Roman" panose="02020603050405020304" pitchFamily="18" charset="0"/>
            </a:endParaRPr>
          </a:p>
        </p:txBody>
      </p:sp>
      <p:sp>
        <p:nvSpPr>
          <p:cNvPr id="3" name="TextBox 2"/>
          <p:cNvSpPr txBox="1"/>
          <p:nvPr/>
        </p:nvSpPr>
        <p:spPr>
          <a:xfrm>
            <a:off x="2150773" y="877003"/>
            <a:ext cx="9182636" cy="400110"/>
          </a:xfrm>
          <a:prstGeom prst="rect">
            <a:avLst/>
          </a:prstGeom>
          <a:noFill/>
        </p:spPr>
        <p:txBody>
          <a:bodyPr wrap="square" rtlCol="0">
            <a:spAutoFit/>
          </a:bodyPr>
          <a:lstStyle/>
          <a:p>
            <a:r>
              <a:rPr lang="vi-VN" sz="2000" b="1" noProof="1" smtClean="0">
                <a:latin typeface="+mj-lt"/>
              </a:rPr>
              <a:t>1.Động cơ mua hàng của khách hàng: </a:t>
            </a:r>
            <a:r>
              <a:rPr lang="vi-VN" sz="2000" noProof="1" smtClean="0">
                <a:latin typeface="+mj-lt"/>
              </a:rPr>
              <a:t>:</a:t>
            </a:r>
            <a:endParaRPr lang="vi-VN" sz="2000" b="1" noProof="1">
              <a:latin typeface="+mj-lt"/>
            </a:endParaRPr>
          </a:p>
        </p:txBody>
      </p:sp>
      <p:sp>
        <p:nvSpPr>
          <p:cNvPr id="5" name="TextBox 4"/>
          <p:cNvSpPr txBox="1"/>
          <p:nvPr/>
        </p:nvSpPr>
        <p:spPr>
          <a:xfrm>
            <a:off x="2691684" y="1487088"/>
            <a:ext cx="9500315" cy="1631216"/>
          </a:xfrm>
          <a:prstGeom prst="rect">
            <a:avLst/>
          </a:prstGeom>
          <a:noFill/>
        </p:spPr>
        <p:txBody>
          <a:bodyPr wrap="square" rtlCol="0">
            <a:spAutoFit/>
          </a:bodyPr>
          <a:lstStyle/>
          <a:p>
            <a:pPr marL="285750" indent="-285750">
              <a:buFont typeface="Arial" panose="020B0604020202020204" pitchFamily="34" charset="0"/>
              <a:buChar char="•"/>
            </a:pPr>
            <a:r>
              <a:rPr lang="vi-VN" sz="2000" i="1" noProof="1" smtClean="0">
                <a:latin typeface="+mj-lt"/>
              </a:rPr>
              <a:t>Nhu cấu tự nhiên của họ</a:t>
            </a:r>
            <a:r>
              <a:rPr lang="en-US" sz="2000" i="1" noProof="1">
                <a:latin typeface="Times New Roman" panose="02020603050405020304" pitchFamily="18" charset="0"/>
                <a:cs typeface="Times New Roman" panose="02020603050405020304" pitchFamily="18" charset="0"/>
              </a:rPr>
              <a:t>:là nhu cầu mua sản phẩm thiết yếu phục vụ cho cuộc sống</a:t>
            </a:r>
          </a:p>
          <a:p>
            <a:pPr marL="285750" indent="-285750">
              <a:buFont typeface="Arial" panose="020B0604020202020204" pitchFamily="34" charset="0"/>
              <a:buChar char="•"/>
            </a:pPr>
            <a:r>
              <a:rPr lang="vi-VN" sz="2000" i="1" noProof="1" smtClean="0">
                <a:latin typeface="+mj-lt"/>
                <a:cs typeface="Times New Roman" panose="02020603050405020304" pitchFamily="18" charset="0"/>
              </a:rPr>
              <a:t>Trí tưởng tượng của người tiêu d</a:t>
            </a:r>
            <a:r>
              <a:rPr lang="en-US" sz="2000" i="1" noProof="1" smtClean="0">
                <a:latin typeface="+mj-lt"/>
                <a:cs typeface="Times New Roman" panose="02020603050405020304" pitchFamily="18" charset="0"/>
              </a:rPr>
              <a:t>u</a:t>
            </a:r>
            <a:r>
              <a:rPr lang="vi-VN" sz="2000" i="1" noProof="1" smtClean="0">
                <a:latin typeface="+mj-lt"/>
                <a:cs typeface="Times New Roman" panose="02020603050405020304" pitchFamily="18" charset="0"/>
              </a:rPr>
              <a:t>n</a:t>
            </a:r>
            <a:r>
              <a:rPr lang="en-US" sz="2000" i="1" noProof="1" smtClean="0">
                <a:latin typeface="+mj-lt"/>
                <a:cs typeface="Times New Roman" panose="02020603050405020304" pitchFamily="18" charset="0"/>
              </a:rPr>
              <a:t>g:</a:t>
            </a:r>
            <a:r>
              <a:rPr lang="vi-VN" sz="2000" i="1" noProof="1">
                <a:latin typeface="+mj-lt"/>
                <a:cs typeface="Times New Roman" panose="02020603050405020304" pitchFamily="18" charset="0"/>
              </a:rPr>
              <a:t>là sự tưởng tượng ra những hình ảnh mới trên cơ sở của những sản phẩm đang có trên thị trường được người sử dụng tái tạo lại trước khi </a:t>
            </a:r>
            <a:r>
              <a:rPr lang="vi-VN" sz="2000" i="1" noProof="1" smtClean="0">
                <a:latin typeface="+mj-lt"/>
                <a:cs typeface="Times New Roman" panose="02020603050405020304" pitchFamily="18" charset="0"/>
              </a:rPr>
              <a:t>mua</a:t>
            </a:r>
            <a:endParaRPr lang="en-US" sz="2000" i="1" noProof="1" smtClean="0">
              <a:latin typeface="+mj-lt"/>
              <a:cs typeface="Times New Roman" panose="02020603050405020304" pitchFamily="18" charset="0"/>
            </a:endParaRPr>
          </a:p>
          <a:p>
            <a:pPr marL="285750" indent="-285750">
              <a:buFont typeface="Arial" panose="020B0604020202020204" pitchFamily="34" charset="0"/>
              <a:buChar char="•"/>
            </a:pPr>
            <a:r>
              <a:rPr lang="en-US" sz="2000" i="1" noProof="1" smtClean="0">
                <a:latin typeface="Times New Roman" panose="02020603050405020304" pitchFamily="18" charset="0"/>
                <a:cs typeface="Times New Roman" panose="02020603050405020304" pitchFamily="18" charset="0"/>
              </a:rPr>
              <a:t>Mong muốn của người tiêu dung:</a:t>
            </a:r>
            <a:r>
              <a:rPr lang="en-US" sz="2000" i="1" dirty="0" err="1" smtClean="0">
                <a:latin typeface="Times New Roman" panose="02020603050405020304" pitchFamily="18" charset="0"/>
                <a:cs typeface="Times New Roman" panose="02020603050405020304" pitchFamily="18" charset="0"/>
              </a:rPr>
              <a:t>nhu</a:t>
            </a:r>
            <a:r>
              <a:rPr lang="en-US" sz="2000" i="1" dirty="0" smtClean="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cầu</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bức</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thiết</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người</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tiêu</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dùng</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cần</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đáp</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ứng</a:t>
            </a:r>
            <a:r>
              <a:rPr lang="en-US" sz="2000" i="1" noProof="1" smtClean="0">
                <a:latin typeface="Times New Roman" panose="02020603050405020304" pitchFamily="18" charset="0"/>
                <a:cs typeface="Times New Roman" panose="02020603050405020304" pitchFamily="18" charset="0"/>
              </a:rPr>
              <a:t>:</a:t>
            </a:r>
            <a:endParaRPr lang="vi-VN" sz="2000" i="1" noProof="1">
              <a:latin typeface="Times New Roman" panose="02020603050405020304" pitchFamily="18" charset="0"/>
              <a:cs typeface="Times New Roman" panose="02020603050405020304" pitchFamily="18" charset="0"/>
            </a:endParaRPr>
          </a:p>
        </p:txBody>
      </p:sp>
      <p:sp>
        <p:nvSpPr>
          <p:cNvPr id="6" name="TextBox 5"/>
          <p:cNvSpPr txBox="1"/>
          <p:nvPr/>
        </p:nvSpPr>
        <p:spPr>
          <a:xfrm>
            <a:off x="2313768" y="2963907"/>
            <a:ext cx="9118242" cy="400110"/>
          </a:xfrm>
          <a:prstGeom prst="rect">
            <a:avLst/>
          </a:prstGeom>
          <a:noFill/>
        </p:spPr>
        <p:txBody>
          <a:bodyPr wrap="square" rtlCol="0">
            <a:spAutoFit/>
          </a:bodyPr>
          <a:lstStyle/>
          <a:p>
            <a:r>
              <a:rPr lang="vi-VN" sz="2000" b="1" dirty="0" smtClean="0">
                <a:latin typeface="Times New Roman" panose="02020603050405020304" pitchFamily="18" charset="0"/>
                <a:cs typeface="Times New Roman" panose="02020603050405020304" pitchFamily="18" charset="0"/>
              </a:rPr>
              <a:t>2. Yếu tố môi trường của người tiêu dùng</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129566" y="3261574"/>
            <a:ext cx="184731" cy="369332"/>
          </a:xfrm>
          <a:prstGeom prst="rect">
            <a:avLst/>
          </a:prstGeom>
          <a:noFill/>
        </p:spPr>
        <p:txBody>
          <a:bodyPr wrap="none" rtlCol="0">
            <a:spAutoFit/>
          </a:bodyPr>
          <a:lstStyle/>
          <a:p>
            <a:endParaRPr lang="en-US" dirty="0"/>
          </a:p>
        </p:txBody>
      </p:sp>
      <p:sp>
        <p:nvSpPr>
          <p:cNvPr id="8" name="TextBox 7"/>
          <p:cNvSpPr txBox="1"/>
          <p:nvPr/>
        </p:nvSpPr>
        <p:spPr>
          <a:xfrm>
            <a:off x="2691682" y="3215916"/>
            <a:ext cx="8740328" cy="2554545"/>
          </a:xfrm>
          <a:prstGeom prst="rect">
            <a:avLst/>
          </a:prstGeom>
          <a:noFill/>
        </p:spPr>
        <p:txBody>
          <a:bodyPr wrap="square" rtlCol="0">
            <a:spAutoFit/>
          </a:bodyPr>
          <a:lstStyle/>
          <a:p>
            <a:pPr marL="285750" indent="-285750">
              <a:buFont typeface="Arial" panose="020B0604020202020204" pitchFamily="34" charset="0"/>
              <a:buChar char="•"/>
            </a:pPr>
            <a:r>
              <a:rPr lang="vi-VN" sz="2000" i="1" noProof="1" smtClean="0">
                <a:latin typeface="+mj-lt"/>
              </a:rPr>
              <a:t>Sự trao đổi giữa người tiêu dùng:</a:t>
            </a:r>
            <a:r>
              <a:rPr lang="vi-VN" sz="2000" noProof="1" smtClean="0">
                <a:latin typeface="+mj-lt"/>
              </a:rPr>
              <a:t>người có quan hệ giao tiếp với người tiêu dùng họ trao đổi  về nhu cầu tiêu dùng, chất lượng sản phẩm tạo ra tính dư luận</a:t>
            </a:r>
          </a:p>
          <a:p>
            <a:pPr marL="285750" indent="-285750">
              <a:buFont typeface="Arial" panose="020B0604020202020204" pitchFamily="34" charset="0"/>
              <a:buChar char="•"/>
            </a:pPr>
            <a:r>
              <a:rPr lang="vi-VN" sz="2000" i="1" noProof="1" smtClean="0">
                <a:latin typeface="+mj-lt"/>
              </a:rPr>
              <a:t>Cơ cấu gia đình của người tiêu dùng</a:t>
            </a:r>
            <a:r>
              <a:rPr lang="vi-VN" sz="2000" noProof="1" smtClean="0">
                <a:latin typeface="+mj-lt"/>
              </a:rPr>
              <a:t>: mỗi loại gia đình có cấu trúc riêng thì sẽ có nhu cầu riêng để phù hợp với sinh hoạt.</a:t>
            </a:r>
          </a:p>
          <a:p>
            <a:pPr marL="285750" indent="-285750">
              <a:buFont typeface="Arial" panose="020B0604020202020204" pitchFamily="34" charset="0"/>
              <a:buChar char="•"/>
            </a:pPr>
            <a:r>
              <a:rPr lang="vi-VN" sz="2000" i="1" noProof="1" smtClean="0">
                <a:latin typeface="+mj-lt"/>
              </a:rPr>
              <a:t>Tầng lớp xã hội của người tiêu dùng:</a:t>
            </a:r>
            <a:r>
              <a:rPr lang="vi-VN" sz="2000" noProof="1" smtClean="0">
                <a:latin typeface="+mj-lt"/>
              </a:rPr>
              <a:t>thể hiện địa vị của người tiêu dùng buộc họ phải có cách sử dụng tương ứng với vị trí xã hội</a:t>
            </a:r>
          </a:p>
          <a:p>
            <a:pPr marL="285750" indent="-285750">
              <a:buFont typeface="Arial" panose="020B0604020202020204" pitchFamily="34" charset="0"/>
              <a:buChar char="•"/>
            </a:pPr>
            <a:r>
              <a:rPr lang="vi-VN" sz="2000" i="1" noProof="1" smtClean="0">
                <a:latin typeface="+mj-lt"/>
              </a:rPr>
              <a:t>Trình độ văn hóa:</a:t>
            </a:r>
            <a:r>
              <a:rPr lang="vi-VN" sz="2000" noProof="1" smtClean="0">
                <a:latin typeface="+mj-lt"/>
              </a:rPr>
              <a:t>thể hiện sự nhận thức và tưởng tượng của họ trong tiêu dùng mà người bán phải quan tâm</a:t>
            </a:r>
            <a:r>
              <a:rPr lang="en-US" sz="2000" dirty="0" smtClean="0">
                <a:latin typeface="+mj-lt"/>
              </a:rPr>
              <a:t>.</a:t>
            </a:r>
            <a:endParaRPr lang="en-US" sz="2000" i="1" dirty="0">
              <a:latin typeface="+mj-lt"/>
            </a:endParaRPr>
          </a:p>
        </p:txBody>
      </p:sp>
      <p:sp>
        <p:nvSpPr>
          <p:cNvPr id="9" name="TextBox 8"/>
          <p:cNvSpPr txBox="1"/>
          <p:nvPr/>
        </p:nvSpPr>
        <p:spPr>
          <a:xfrm>
            <a:off x="1931699" y="5618982"/>
            <a:ext cx="9500311" cy="707886"/>
          </a:xfrm>
          <a:prstGeom prst="rect">
            <a:avLst/>
          </a:prstGeom>
          <a:noFill/>
        </p:spPr>
        <p:txBody>
          <a:bodyPr wrap="square" rtlCol="0">
            <a:spAutoFit/>
          </a:bodyPr>
          <a:lstStyle/>
          <a:p>
            <a:r>
              <a:rPr lang="vi-VN" sz="2000" b="1" noProof="1" smtClean="0">
                <a:latin typeface="Times New Roman" panose="02020603050405020304" pitchFamily="18" charset="0"/>
                <a:cs typeface="Times New Roman" panose="02020603050405020304" pitchFamily="18" charset="0"/>
              </a:rPr>
              <a:t>3. Các yếu tố chủ quan của từng người tiêu dùng</a:t>
            </a:r>
            <a:r>
              <a:rPr lang="vi-VN" sz="2000" noProof="1" smtClean="0">
                <a:latin typeface="Times New Roman" panose="02020603050405020304" pitchFamily="18" charset="0"/>
                <a:cs typeface="Times New Roman" panose="02020603050405020304" pitchFamily="18" charset="0"/>
              </a:rPr>
              <a:t>: mức thu nhập, lứa tuổi, giới tính, nghề nghiệp….</a:t>
            </a:r>
            <a:endParaRPr lang="vi-VN" sz="2000" noProof="1">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7145" y="6955612"/>
            <a:ext cx="3369971" cy="1720842"/>
          </a:xfrm>
          <a:prstGeom prst="rect">
            <a:avLst/>
          </a:prstGeom>
        </p:spPr>
      </p:pic>
      <p:sp>
        <p:nvSpPr>
          <p:cNvPr id="11" name="TextBox 10"/>
          <p:cNvSpPr txBox="1"/>
          <p:nvPr/>
        </p:nvSpPr>
        <p:spPr>
          <a:xfrm>
            <a:off x="2457016" y="1221604"/>
            <a:ext cx="8449676" cy="1631216"/>
          </a:xfrm>
          <a:prstGeom prst="rect">
            <a:avLst/>
          </a:prstGeom>
          <a:noFill/>
        </p:spPr>
        <p:txBody>
          <a:bodyPr wrap="square" rtlCol="0">
            <a:spAutoFit/>
          </a:bodyPr>
          <a:lstStyle/>
          <a:p>
            <a:r>
              <a:rPr lang="en-US" sz="2000" dirty="0" err="1" smtClean="0">
                <a:latin typeface="Times New Roman" panose="02020603050405020304" pitchFamily="18" charset="0"/>
                <a:cs typeface="Times New Roman" panose="02020603050405020304" pitchFamily="18" charset="0"/>
              </a:rPr>
              <a:t>Dân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sô</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ngày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càng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đông</a:t>
            </a:r>
            <a:r>
              <a:rPr lang="en-US" sz="2000" dirty="0" smtClean="0">
                <a:latin typeface="Times New Roman" panose="02020603050405020304" pitchFamily="18" charset="0"/>
                <a:cs typeface="Times New Roman" panose="02020603050405020304" pitchFamily="18" charset="0"/>
              </a:rPr>
              <a:t>=&gt;</a:t>
            </a:r>
            <a:r>
              <a:rPr lang="en-US" sz="2000" dirty="0" err="1" smtClean="0">
                <a:latin typeface="Times New Roman" panose="02020603050405020304" pitchFamily="18" charset="0"/>
                <a:cs typeface="Times New Roman" panose="02020603050405020304" pitchFamily="18" charset="0"/>
              </a:rPr>
              <a:t>nhu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tăng</a:t>
            </a:r>
            <a:r>
              <a:rPr lang="en-US" sz="2000" dirty="0" smtClean="0">
                <a:latin typeface="Times New Roman" panose="02020603050405020304" pitchFamily="18" charset="0"/>
                <a:cs typeface="Times New Roman" panose="02020603050405020304" pitchFamily="18" charset="0"/>
              </a:rPr>
              <a:t>=&gt;</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xá</a:t>
            </a:r>
            <a:endParaRPr lang="en-US" sz="2000" dirty="0" smtClean="0">
              <a:latin typeface="Times New Roman" panose="02020603050405020304" pitchFamily="18" charset="0"/>
              <a:cs typeface="Times New Roman" panose="02020603050405020304" pitchFamily="18" charset="0"/>
            </a:endParaRPr>
          </a:p>
          <a:p>
            <a:r>
              <a:rPr lang="vi-VN" sz="2000" dirty="0">
                <a:latin typeface="Times New Roman" panose="02020603050405020304" pitchFamily="18" charset="0"/>
                <a:cs typeface="Times New Roman" panose="02020603050405020304" pitchFamily="18" charset="0"/>
              </a:rPr>
              <a:t>Đường từ TP.Lai Châu đến TP.Hà Nội phải đi qua khu vực đồi núi cao với sương mù phủ bao quanh rất nguy hiểm nên ban dự án xây dựng của TP.Lai Châu Đã lên dự án làm đường cao tốc qua huyện Than Uyên nhằm phục vụ nhu cầu đi lại dễ dàng của người dân cũng như du khách du lịch đến TP.Lai Châu</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2947060" y="3896390"/>
            <a:ext cx="8484950" cy="923330"/>
          </a:xfrm>
          <a:prstGeom prst="rect">
            <a:avLst/>
          </a:prstGeom>
          <a:noFill/>
        </p:spPr>
        <p:txBody>
          <a:bodyPr wrap="square" rtlCol="0">
            <a:spAutoFit/>
          </a:bodyPr>
          <a:lstStyle/>
          <a:p>
            <a:r>
              <a:rPr lang="en-US" dirty="0" err="1" smtClean="0"/>
              <a:t>Hệ</a:t>
            </a:r>
            <a:r>
              <a:rPr lang="en-US" dirty="0" smtClean="0"/>
              <a:t> </a:t>
            </a:r>
            <a:r>
              <a:rPr lang="en-US" dirty="0" err="1" smtClean="0"/>
              <a:t>thống</a:t>
            </a:r>
            <a:r>
              <a:rPr lang="en-US" dirty="0"/>
              <a:t> </a:t>
            </a:r>
            <a:r>
              <a:rPr lang="en-US" dirty="0" err="1" smtClean="0"/>
              <a:t>phòng</a:t>
            </a:r>
            <a:r>
              <a:rPr lang="en-US" dirty="0" smtClean="0"/>
              <a:t> </a:t>
            </a:r>
            <a:r>
              <a:rPr lang="en-US" dirty="0" err="1" smtClean="0"/>
              <a:t>cháy</a:t>
            </a:r>
            <a:r>
              <a:rPr lang="en-US" dirty="0" smtClean="0"/>
              <a:t> </a:t>
            </a:r>
            <a:r>
              <a:rPr lang="en-US" dirty="0" err="1" smtClean="0"/>
              <a:t>chữa</a:t>
            </a:r>
            <a:r>
              <a:rPr lang="en-US" dirty="0" smtClean="0"/>
              <a:t> </a:t>
            </a:r>
            <a:r>
              <a:rPr lang="en-US" dirty="0" err="1" smtClean="0"/>
              <a:t>cháy</a:t>
            </a:r>
            <a:r>
              <a:rPr lang="en-US" dirty="0" smtClean="0"/>
              <a:t>(PCCC) </a:t>
            </a:r>
            <a:r>
              <a:rPr lang="en-US" dirty="0" err="1" smtClean="0"/>
              <a:t>sẽ</a:t>
            </a:r>
            <a:r>
              <a:rPr lang="en-US" dirty="0" smtClean="0"/>
              <a:t> </a:t>
            </a:r>
            <a:r>
              <a:rPr lang="en-US" dirty="0" err="1" smtClean="0"/>
              <a:t>là</a:t>
            </a:r>
            <a:r>
              <a:rPr lang="en-US" dirty="0" smtClean="0"/>
              <a:t> </a:t>
            </a:r>
            <a:r>
              <a:rPr lang="en-US" dirty="0" err="1" smtClean="0"/>
              <a:t>mối</a:t>
            </a:r>
            <a:r>
              <a:rPr lang="en-US" dirty="0" smtClean="0"/>
              <a:t> </a:t>
            </a:r>
            <a:r>
              <a:rPr lang="en-US" dirty="0" err="1" smtClean="0"/>
              <a:t>quan</a:t>
            </a:r>
            <a:r>
              <a:rPr lang="en-US" dirty="0" smtClean="0"/>
              <a:t> </a:t>
            </a:r>
            <a:r>
              <a:rPr lang="en-US" dirty="0" err="1" smtClean="0"/>
              <a:t>tâm</a:t>
            </a:r>
            <a:r>
              <a:rPr lang="en-US" dirty="0" smtClean="0"/>
              <a:t> </a:t>
            </a:r>
            <a:r>
              <a:rPr lang="en-US" dirty="0" err="1" smtClean="0"/>
              <a:t>hàng</a:t>
            </a:r>
            <a:r>
              <a:rPr lang="en-US" dirty="0" smtClean="0"/>
              <a:t> </a:t>
            </a:r>
            <a:r>
              <a:rPr lang="en-US" dirty="0" err="1" smtClean="0"/>
              <a:t>đầu</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tiêu</a:t>
            </a:r>
            <a:r>
              <a:rPr lang="en-US" dirty="0" smtClean="0"/>
              <a:t> </a:t>
            </a:r>
            <a:r>
              <a:rPr lang="en-US" dirty="0" err="1" smtClean="0"/>
              <a:t>dùng.Do</a:t>
            </a:r>
            <a:r>
              <a:rPr lang="en-US" dirty="0" smtClean="0"/>
              <a:t> </a:t>
            </a:r>
            <a:r>
              <a:rPr lang="en-US" dirty="0" err="1" smtClean="0"/>
              <a:t>đó</a:t>
            </a:r>
            <a:r>
              <a:rPr lang="en-US" dirty="0" smtClean="0"/>
              <a:t> </a:t>
            </a:r>
            <a:r>
              <a:rPr lang="en-US" dirty="0" err="1" smtClean="0"/>
              <a:t>các</a:t>
            </a:r>
            <a:r>
              <a:rPr lang="en-US" dirty="0" smtClean="0"/>
              <a:t> </a:t>
            </a:r>
            <a:r>
              <a:rPr lang="en-US" dirty="0" err="1" smtClean="0"/>
              <a:t>doanh</a:t>
            </a:r>
            <a:r>
              <a:rPr lang="en-US" dirty="0" smtClean="0"/>
              <a:t> </a:t>
            </a:r>
            <a:r>
              <a:rPr lang="en-US" dirty="0" err="1" smtClean="0"/>
              <a:t>nghiệp</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sẽ</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hệ</a:t>
            </a:r>
            <a:r>
              <a:rPr lang="en-US" dirty="0" smtClean="0"/>
              <a:t> </a:t>
            </a:r>
            <a:r>
              <a:rPr lang="en-US" dirty="0" err="1" smtClean="0"/>
              <a:t>thống</a:t>
            </a:r>
            <a:r>
              <a:rPr lang="en-US" dirty="0" smtClean="0"/>
              <a:t> sprinkler(</a:t>
            </a:r>
            <a:r>
              <a:rPr lang="en-US" dirty="0" err="1" smtClean="0"/>
              <a:t>phun</a:t>
            </a:r>
            <a:r>
              <a:rPr lang="en-US" dirty="0" smtClean="0"/>
              <a:t> </a:t>
            </a:r>
            <a:r>
              <a:rPr lang="en-US" dirty="0" err="1" smtClean="0"/>
              <a:t>sương</a:t>
            </a:r>
            <a:r>
              <a:rPr lang="en-US" dirty="0" smtClean="0"/>
              <a:t>) ở </a:t>
            </a:r>
            <a:r>
              <a:rPr lang="en-US" dirty="0" err="1" smtClean="0"/>
              <a:t>các</a:t>
            </a:r>
            <a:r>
              <a:rPr lang="en-US" dirty="0" smtClean="0"/>
              <a:t> </a:t>
            </a:r>
            <a:r>
              <a:rPr lang="en-US" dirty="0" err="1" smtClean="0"/>
              <a:t>khu</a:t>
            </a:r>
            <a:r>
              <a:rPr lang="en-US" dirty="0" smtClean="0"/>
              <a:t> </a:t>
            </a:r>
            <a:r>
              <a:rPr lang="en-US" dirty="0" err="1" smtClean="0"/>
              <a:t>đô</a:t>
            </a:r>
            <a:r>
              <a:rPr lang="en-US" dirty="0" smtClean="0"/>
              <a:t> </a:t>
            </a:r>
            <a:r>
              <a:rPr lang="en-US" dirty="0" err="1" smtClean="0"/>
              <a:t>thị</a:t>
            </a:r>
            <a:endParaRPr lang="en-US" dirty="0"/>
          </a:p>
        </p:txBody>
      </p:sp>
    </p:spTree>
    <p:extLst>
      <p:ext uri="{BB962C8B-B14F-4D97-AF65-F5344CB8AC3E}">
        <p14:creationId xmlns:p14="http://schemas.microsoft.com/office/powerpoint/2010/main" val="80983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80">
                                          <p:stCondLst>
                                            <p:cond delay="0"/>
                                          </p:stCondLst>
                                        </p:cTn>
                                        <p:tgtEl>
                                          <p:spTgt spid="6"/>
                                        </p:tgtEl>
                                      </p:cBhvr>
                                    </p:animEffect>
                                    <p:anim calcmode="lin" valueType="num">
                                      <p:cBhvr>
                                        <p:cTn id="2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0" dur="26">
                                          <p:stCondLst>
                                            <p:cond delay="650"/>
                                          </p:stCondLst>
                                        </p:cTn>
                                        <p:tgtEl>
                                          <p:spTgt spid="6"/>
                                        </p:tgtEl>
                                      </p:cBhvr>
                                      <p:to x="100000" y="60000"/>
                                    </p:animScale>
                                    <p:animScale>
                                      <p:cBhvr>
                                        <p:cTn id="31" dur="166" decel="50000">
                                          <p:stCondLst>
                                            <p:cond delay="676"/>
                                          </p:stCondLst>
                                        </p:cTn>
                                        <p:tgtEl>
                                          <p:spTgt spid="6"/>
                                        </p:tgtEl>
                                      </p:cBhvr>
                                      <p:to x="100000" y="100000"/>
                                    </p:animScale>
                                    <p:animScale>
                                      <p:cBhvr>
                                        <p:cTn id="32" dur="26">
                                          <p:stCondLst>
                                            <p:cond delay="1312"/>
                                          </p:stCondLst>
                                        </p:cTn>
                                        <p:tgtEl>
                                          <p:spTgt spid="6"/>
                                        </p:tgtEl>
                                      </p:cBhvr>
                                      <p:to x="100000" y="80000"/>
                                    </p:animScale>
                                    <p:animScale>
                                      <p:cBhvr>
                                        <p:cTn id="33" dur="166" decel="50000">
                                          <p:stCondLst>
                                            <p:cond delay="1338"/>
                                          </p:stCondLst>
                                        </p:cTn>
                                        <p:tgtEl>
                                          <p:spTgt spid="6"/>
                                        </p:tgtEl>
                                      </p:cBhvr>
                                      <p:to x="100000" y="100000"/>
                                    </p:animScale>
                                    <p:animScale>
                                      <p:cBhvr>
                                        <p:cTn id="34" dur="26">
                                          <p:stCondLst>
                                            <p:cond delay="1642"/>
                                          </p:stCondLst>
                                        </p:cTn>
                                        <p:tgtEl>
                                          <p:spTgt spid="6"/>
                                        </p:tgtEl>
                                      </p:cBhvr>
                                      <p:to x="100000" y="90000"/>
                                    </p:animScale>
                                    <p:animScale>
                                      <p:cBhvr>
                                        <p:cTn id="35" dur="166" decel="50000">
                                          <p:stCondLst>
                                            <p:cond delay="1668"/>
                                          </p:stCondLst>
                                        </p:cTn>
                                        <p:tgtEl>
                                          <p:spTgt spid="6"/>
                                        </p:tgtEl>
                                      </p:cBhvr>
                                      <p:to x="100000" y="100000"/>
                                    </p:animScale>
                                    <p:animScale>
                                      <p:cBhvr>
                                        <p:cTn id="36" dur="26">
                                          <p:stCondLst>
                                            <p:cond delay="1808"/>
                                          </p:stCondLst>
                                        </p:cTn>
                                        <p:tgtEl>
                                          <p:spTgt spid="6"/>
                                        </p:tgtEl>
                                      </p:cBhvr>
                                      <p:to x="100000" y="95000"/>
                                    </p:animScale>
                                    <p:animScale>
                                      <p:cBhvr>
                                        <p:cTn id="37" dur="166" decel="50000">
                                          <p:stCondLst>
                                            <p:cond delay="1834"/>
                                          </p:stCondLst>
                                        </p:cTn>
                                        <p:tgtEl>
                                          <p:spTgt spid="6"/>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heckerboard(across)">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 calcmode="lin" valueType="num">
                                      <p:cBhvr>
                                        <p:cTn id="49" dur="1000" fill="hold"/>
                                        <p:tgtEl>
                                          <p:spTgt spid="9"/>
                                        </p:tgtEl>
                                        <p:attrNameLst>
                                          <p:attrName>style.rotation</p:attrName>
                                        </p:attrNameLst>
                                      </p:cBhvr>
                                      <p:tavLst>
                                        <p:tav tm="0">
                                          <p:val>
                                            <p:fltVal val="90"/>
                                          </p:val>
                                        </p:tav>
                                        <p:tav tm="100000">
                                          <p:val>
                                            <p:fltVal val="0"/>
                                          </p:val>
                                        </p:tav>
                                      </p:tavLst>
                                    </p:anim>
                                    <p:animEffect transition="in" filter="fade">
                                      <p:cBhvr>
                                        <p:cTn id="50" dur="10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circle(in)">
                                      <p:cBhvr>
                                        <p:cTn id="55" dur="20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xit" presetSubtype="10" fill="hold" grpId="1" nodeType="clickEffect">
                                  <p:stCondLst>
                                    <p:cond delay="0"/>
                                  </p:stCondLst>
                                  <p:childTnLst>
                                    <p:animEffect transition="out" filter="randombar(horizontal)">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randombar(horizontal)">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xit" presetSubtype="1" fill="hold" grpId="1" nodeType="clickEffect">
                                  <p:stCondLst>
                                    <p:cond delay="0"/>
                                  </p:stCondLst>
                                  <p:childTnLst>
                                    <p:animEffect transition="out" filter="wheel(1)">
                                      <p:cBhvr>
                                        <p:cTn id="69" dur="2000"/>
                                        <p:tgtEl>
                                          <p:spTgt spid="8"/>
                                        </p:tgtEl>
                                      </p:cBhvr>
                                    </p:animEffect>
                                    <p:set>
                                      <p:cBhvr>
                                        <p:cTn id="70" dur="1" fill="hold">
                                          <p:stCondLst>
                                            <p:cond delay="1999"/>
                                          </p:stCondLst>
                                        </p:cTn>
                                        <p:tgtEl>
                                          <p:spTgt spid="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randombar(horizontal)">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8" grpId="0"/>
      <p:bldP spid="8" grpId="1"/>
      <p:bldP spid="9"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150771" y="270247"/>
            <a:ext cx="4670872" cy="646331"/>
          </a:xfrm>
          <a:prstGeom prst="rect">
            <a:avLst/>
          </a:prstGeom>
          <a:noFill/>
        </p:spPr>
        <p:txBody>
          <a:bodyPr wrap="square" rtlCol="0">
            <a:spAutoFit/>
          </a:bodyPr>
          <a:lstStyle/>
          <a:p>
            <a:r>
              <a:rPr lang="en-US" sz="3600" b="1" i="1" u="sng" dirty="0" err="1" smtClean="0">
                <a:solidFill>
                  <a:schemeClr val="accent5"/>
                </a:solidFill>
                <a:latin typeface="Times New Roman" panose="02020603050405020304" pitchFamily="18" charset="0"/>
                <a:cs typeface="Times New Roman" panose="02020603050405020304" pitchFamily="18" charset="0"/>
              </a:rPr>
              <a:t>Các</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yếu</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tố</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bên</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bán</a:t>
            </a:r>
            <a:endParaRPr lang="en-US" sz="3600" b="1" i="1" u="sng"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444961" y="1141157"/>
            <a:ext cx="5821251" cy="1323439"/>
          </a:xfrm>
          <a:prstGeom prst="rect">
            <a:avLst/>
          </a:prstGeom>
          <a:noFill/>
        </p:spPr>
        <p:txBody>
          <a:bodyPr wrap="square" rtlCol="0">
            <a:spAutoFit/>
          </a:bodyPr>
          <a:lstStyle/>
          <a:p>
            <a:r>
              <a:rPr lang="vi-VN" sz="2000" dirty="0" smtClean="0">
                <a:latin typeface="+mj-lt"/>
              </a:rPr>
              <a:t>-Khối lượng sản phẩm tiêu thụ tăng hay giảm còn phụ thuộc vào chất lượng, hình dáng, chức năng , giá cả , các quảng cáo truyền thông … của sản phẩm được đem bán</a:t>
            </a:r>
            <a:endParaRPr lang="vi-VN" sz="20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461" y="-2213621"/>
            <a:ext cx="3357093" cy="2213621"/>
          </a:xfrm>
          <a:prstGeom prst="rect">
            <a:avLst/>
          </a:prstGeom>
        </p:spPr>
      </p:pic>
      <p:sp>
        <p:nvSpPr>
          <p:cNvPr id="6" name="TextBox 5"/>
          <p:cNvSpPr txBox="1"/>
          <p:nvPr/>
        </p:nvSpPr>
        <p:spPr>
          <a:xfrm>
            <a:off x="9414456" y="978794"/>
            <a:ext cx="184731" cy="369332"/>
          </a:xfrm>
          <a:prstGeom prst="rect">
            <a:avLst/>
          </a:prstGeom>
          <a:noFill/>
        </p:spPr>
        <p:txBody>
          <a:bodyPr wrap="none" rtlCol="0">
            <a:spAutoFit/>
          </a:bodyPr>
          <a:lstStyle/>
          <a:p>
            <a:endParaRPr lang="en-US" dirty="0"/>
          </a:p>
        </p:txBody>
      </p:sp>
      <p:sp>
        <p:nvSpPr>
          <p:cNvPr id="7" name="TextBox 6"/>
          <p:cNvSpPr txBox="1"/>
          <p:nvPr/>
        </p:nvSpPr>
        <p:spPr>
          <a:xfrm>
            <a:off x="2336692" y="2653048"/>
            <a:ext cx="5058157" cy="1200329"/>
          </a:xfrm>
          <a:prstGeom prst="rect">
            <a:avLst/>
          </a:prstGeom>
          <a:noFill/>
        </p:spPr>
        <p:txBody>
          <a:bodyPr wrap="square" rtlCol="0">
            <a:spAutoFit/>
          </a:bodyPr>
          <a:lstStyle/>
          <a:p>
            <a:r>
              <a:rPr lang="en-US" sz="3600" b="1" i="1" u="sng" dirty="0" err="1" smtClean="0">
                <a:solidFill>
                  <a:schemeClr val="accent5"/>
                </a:solidFill>
                <a:latin typeface="Times New Roman" panose="02020603050405020304" pitchFamily="18" charset="0"/>
                <a:cs typeface="Times New Roman" panose="02020603050405020304" pitchFamily="18" charset="0"/>
              </a:rPr>
              <a:t>Các</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yếu</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tố</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của</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môi</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trường</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vĩ</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mô</a:t>
            </a:r>
            <a:endParaRPr lang="en-US" sz="3600" b="1" i="1" u="sng" dirty="0">
              <a:solidFill>
                <a:schemeClr val="accent5"/>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2013518" y="4201066"/>
            <a:ext cx="6684136" cy="1323439"/>
          </a:xfrm>
          <a:prstGeom prst="rect">
            <a:avLst/>
          </a:prstGeom>
          <a:noFill/>
        </p:spPr>
        <p:txBody>
          <a:bodyPr wrap="square" rtlCol="0">
            <a:spAutoFit/>
          </a:bodyPr>
          <a:lstStyle/>
          <a:p>
            <a:pPr marL="285750" indent="-285750">
              <a:buFont typeface="Arial" panose="020B0604020202020204" pitchFamily="34" charset="0"/>
              <a:buChar char="•"/>
            </a:pPr>
            <a:r>
              <a:rPr lang="vi-VN" sz="2000" noProof="1" smtClean="0">
                <a:latin typeface="+mj-lt"/>
              </a:rPr>
              <a:t>Cơ chế  quản lí kinh tế của nhà nước</a:t>
            </a:r>
          </a:p>
          <a:p>
            <a:pPr marL="285750" indent="-285750">
              <a:buFont typeface="Arial" panose="020B0604020202020204" pitchFamily="34" charset="0"/>
              <a:buChar char="•"/>
            </a:pPr>
            <a:r>
              <a:rPr lang="vi-VN" sz="2000" noProof="1" smtClean="0">
                <a:latin typeface="+mj-lt"/>
              </a:rPr>
              <a:t>Các quan hệ đối ngoại của nhà nước</a:t>
            </a:r>
          </a:p>
          <a:p>
            <a:pPr marL="285750" indent="-285750">
              <a:buFont typeface="Arial" panose="020B0604020202020204" pitchFamily="34" charset="0"/>
              <a:buChar char="•"/>
            </a:pPr>
            <a:r>
              <a:rPr lang="vi-VN" sz="2000" noProof="1" smtClean="0">
                <a:latin typeface="+mj-lt"/>
              </a:rPr>
              <a:t>Sức mua của đồng tiền</a:t>
            </a:r>
          </a:p>
          <a:p>
            <a:pPr marL="285750" indent="-285750">
              <a:buFont typeface="Arial" panose="020B0604020202020204" pitchFamily="34" charset="0"/>
              <a:buChar char="•"/>
            </a:pPr>
            <a:r>
              <a:rPr lang="vi-VN" sz="2000" noProof="1" smtClean="0">
                <a:latin typeface="+mj-lt"/>
              </a:rPr>
              <a:t>Sự ổn định của chế độ chính trị xã hội</a:t>
            </a:r>
            <a:endParaRPr lang="vi-VN" sz="2000" noProof="1">
              <a:latin typeface="+mj-lt"/>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7966" r="2691" b="6052"/>
          <a:stretch/>
        </p:blipFill>
        <p:spPr>
          <a:xfrm>
            <a:off x="6602569" y="2762518"/>
            <a:ext cx="5589431" cy="4095482"/>
          </a:xfrm>
          <a:prstGeom prst="rect">
            <a:avLst/>
          </a:prstGeom>
        </p:spPr>
      </p:pic>
      <p:sp>
        <p:nvSpPr>
          <p:cNvPr id="10" name="TextBox 9"/>
          <p:cNvSpPr txBox="1"/>
          <p:nvPr/>
        </p:nvSpPr>
        <p:spPr>
          <a:xfrm>
            <a:off x="2340171" y="1474609"/>
            <a:ext cx="8657316" cy="707886"/>
          </a:xfrm>
          <a:prstGeom prst="rect">
            <a:avLst/>
          </a:prstGeom>
          <a:noFill/>
        </p:spPr>
        <p:txBody>
          <a:bodyPr wrap="square" rtlCol="0">
            <a:spAutoFit/>
          </a:bodyPr>
          <a:lstStyle/>
          <a:p>
            <a:r>
              <a:rPr lang="en-US" sz="2000" dirty="0" err="1" smtClean="0">
                <a:latin typeface="Times New Roman" panose="02020603050405020304" pitchFamily="18" charset="0"/>
                <a:cs typeface="Times New Roman" panose="02020603050405020304" pitchFamily="18" charset="0"/>
              </a:rPr>
              <a:t>Tập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đoàn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Hòa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giảm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lượng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bán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máy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trộn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bê</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tăng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lượng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thép</a:t>
            </a:r>
            <a:r>
              <a:rPr lang="en-US" sz="2000" dirty="0" smtClean="0">
                <a:latin typeface="Times New Roman" panose="02020603050405020304" pitchFamily="18" charset="0"/>
                <a:cs typeface="Times New Roman" panose="02020603050405020304" pitchFamily="18" charset="0"/>
              </a:rPr>
              <a:t> do </a:t>
            </a:r>
            <a:r>
              <a:rPr lang="en-US" sz="2000" dirty="0" err="1" smtClean="0">
                <a:latin typeface="Times New Roman" panose="02020603050405020304" pitchFamily="18" charset="0"/>
                <a:cs typeface="Times New Roman" panose="02020603050405020304" pitchFamily="18" charset="0"/>
              </a:rPr>
              <a:t>chiến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lược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168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anim calcmode="lin" valueType="num">
                                      <p:cBhvr>
                                        <p:cTn id="27" dur="2000" fill="hold"/>
                                        <p:tgtEl>
                                          <p:spTgt spid="7"/>
                                        </p:tgtEl>
                                        <p:attrNameLst>
                                          <p:attrName>ppt_w</p:attrName>
                                        </p:attrNameLst>
                                      </p:cBhvr>
                                      <p:tavLst>
                                        <p:tav tm="0" fmla="#ppt_w*sin(2.5*pi*$)">
                                          <p:val>
                                            <p:fltVal val="0"/>
                                          </p:val>
                                        </p:tav>
                                        <p:tav tm="100000">
                                          <p:val>
                                            <p:fltVal val="1"/>
                                          </p:val>
                                        </p:tav>
                                      </p:tavLst>
                                    </p:anim>
                                    <p:anim calcmode="lin" valueType="num">
                                      <p:cBhvr>
                                        <p:cTn id="28"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xit" presetSubtype="10" fill="hold" grpId="1" nodeType="clickEffect">
                                  <p:stCondLst>
                                    <p:cond delay="0"/>
                                  </p:stCondLst>
                                  <p:childTnLst>
                                    <p:animEffect transition="out" filter="randombar(horizontal)">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8"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TotalTime>
  <Words>2197</Words>
  <Application>Microsoft Office PowerPoint</Application>
  <PresentationFormat>Widescreen</PresentationFormat>
  <Paragraphs>105</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PowerPoint Presentation</vt:lpstr>
      <vt:lpstr>PowerPoint Presentation</vt:lpstr>
      <vt:lpstr>PowerPoint Presentation</vt:lpstr>
      <vt:lpstr>yêu</vt:lpstr>
      <vt:lpstr>PowerPoint Presentation</vt:lpstr>
      <vt:lpstr>yêu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Loan loan</dc:creator>
  <cp:lastModifiedBy>Admin</cp:lastModifiedBy>
  <cp:revision>78</cp:revision>
  <dcterms:created xsi:type="dcterms:W3CDTF">2018-03-23T17:03:27Z</dcterms:created>
  <dcterms:modified xsi:type="dcterms:W3CDTF">2018-04-19T16:26:00Z</dcterms:modified>
</cp:coreProperties>
</file>